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4" r:id="rId5"/>
    <p:sldId id="278" r:id="rId6"/>
    <p:sldId id="270" r:id="rId7"/>
    <p:sldId id="271" r:id="rId8"/>
    <p:sldId id="274" r:id="rId9"/>
    <p:sldId id="273" r:id="rId10"/>
    <p:sldId id="269" r:id="rId11"/>
    <p:sldId id="262" r:id="rId12"/>
    <p:sldId id="259" r:id="rId13"/>
    <p:sldId id="261" r:id="rId14"/>
    <p:sldId id="272" r:id="rId15"/>
    <p:sldId id="276" r:id="rId16"/>
    <p:sldId id="277" r:id="rId17"/>
    <p:sldId id="268" r:id="rId18"/>
    <p:sldId id="279" r:id="rId19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 mediu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Stil luminos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666954758327732E-2"/>
          <c:y val="1.4141620560178874E-2"/>
          <c:w val="0.94409928473208715"/>
          <c:h val="0.8844597872563431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Foaie1!$B$1</c:f>
              <c:strCache>
                <c:ptCount val="1"/>
                <c:pt idx="0">
                  <c:v>Expectations (E)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Foaie1!$A$2:$A$7</c:f>
              <c:strCache>
                <c:ptCount val="6"/>
                <c:pt idx="0">
                  <c:v>Tangibility</c:v>
                </c:pt>
                <c:pt idx="1">
                  <c:v>Reliability</c:v>
                </c:pt>
                <c:pt idx="2">
                  <c:v>Responsiveness</c:v>
                </c:pt>
                <c:pt idx="3">
                  <c:v>Professionalism</c:v>
                </c:pt>
                <c:pt idx="4">
                  <c:v>Empathy</c:v>
                </c:pt>
                <c:pt idx="5">
                  <c:v>Average score</c:v>
                </c:pt>
              </c:strCache>
            </c:strRef>
          </c:cat>
          <c:val>
            <c:numRef>
              <c:f>Foaie1!$B$2:$B$7</c:f>
              <c:numCache>
                <c:formatCode>General</c:formatCode>
                <c:ptCount val="6"/>
                <c:pt idx="0">
                  <c:v>4.2</c:v>
                </c:pt>
                <c:pt idx="1">
                  <c:v>4.3</c:v>
                </c:pt>
                <c:pt idx="2">
                  <c:v>4.0999999999999996</c:v>
                </c:pt>
                <c:pt idx="3">
                  <c:v>4.2</c:v>
                </c:pt>
                <c:pt idx="4">
                  <c:v>4.3</c:v>
                </c:pt>
                <c:pt idx="5">
                  <c:v>4.22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01-41DA-8FD4-7D88EDF15569}"/>
            </c:ext>
          </c:extLst>
        </c:ser>
        <c:ser>
          <c:idx val="1"/>
          <c:order val="1"/>
          <c:tx>
            <c:strRef>
              <c:f>Foaie1!$C$1</c:f>
              <c:strCache>
                <c:ptCount val="1"/>
                <c:pt idx="0">
                  <c:v>Perceptions (P)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Foaie1!$A$2:$A$7</c:f>
              <c:strCache>
                <c:ptCount val="6"/>
                <c:pt idx="0">
                  <c:v>Tangibility</c:v>
                </c:pt>
                <c:pt idx="1">
                  <c:v>Reliability</c:v>
                </c:pt>
                <c:pt idx="2">
                  <c:v>Responsiveness</c:v>
                </c:pt>
                <c:pt idx="3">
                  <c:v>Professionalism</c:v>
                </c:pt>
                <c:pt idx="4">
                  <c:v>Empathy</c:v>
                </c:pt>
                <c:pt idx="5">
                  <c:v>Average score</c:v>
                </c:pt>
              </c:strCache>
            </c:strRef>
          </c:cat>
          <c:val>
            <c:numRef>
              <c:f>Foaie1!$C$2:$C$7</c:f>
              <c:numCache>
                <c:formatCode>General</c:formatCode>
                <c:ptCount val="6"/>
                <c:pt idx="0">
                  <c:v>3.4</c:v>
                </c:pt>
                <c:pt idx="1">
                  <c:v>3.6</c:v>
                </c:pt>
                <c:pt idx="2">
                  <c:v>3.6</c:v>
                </c:pt>
                <c:pt idx="3">
                  <c:v>3.7</c:v>
                </c:pt>
                <c:pt idx="4">
                  <c:v>3.5</c:v>
                </c:pt>
                <c:pt idx="5">
                  <c:v>3.56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01-41DA-8FD4-7D88EDF15569}"/>
            </c:ext>
          </c:extLst>
        </c:ser>
        <c:ser>
          <c:idx val="2"/>
          <c:order val="2"/>
          <c:tx>
            <c:strRef>
              <c:f>Foaie1!$D$1</c:f>
              <c:strCache>
                <c:ptCount val="1"/>
                <c:pt idx="0">
                  <c:v>Gap (P–E)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Foaie1!$A$2:$A$7</c:f>
              <c:strCache>
                <c:ptCount val="6"/>
                <c:pt idx="0">
                  <c:v>Tangibility</c:v>
                </c:pt>
                <c:pt idx="1">
                  <c:v>Reliability</c:v>
                </c:pt>
                <c:pt idx="2">
                  <c:v>Responsiveness</c:v>
                </c:pt>
                <c:pt idx="3">
                  <c:v>Professionalism</c:v>
                </c:pt>
                <c:pt idx="4">
                  <c:v>Empathy</c:v>
                </c:pt>
                <c:pt idx="5">
                  <c:v>Average score</c:v>
                </c:pt>
              </c:strCache>
            </c:strRef>
          </c:cat>
          <c:val>
            <c:numRef>
              <c:f>Foaie1!$D$2:$D$7</c:f>
              <c:numCache>
                <c:formatCode>General</c:formatCode>
                <c:ptCount val="6"/>
                <c:pt idx="0">
                  <c:v>-0.8</c:v>
                </c:pt>
                <c:pt idx="1">
                  <c:v>-0.7</c:v>
                </c:pt>
                <c:pt idx="2">
                  <c:v>-0.5</c:v>
                </c:pt>
                <c:pt idx="3">
                  <c:v>-0.5</c:v>
                </c:pt>
                <c:pt idx="4">
                  <c:v>-0.8</c:v>
                </c:pt>
                <c:pt idx="5">
                  <c:v>-0.66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01-41DA-8FD4-7D88EDF155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83067567"/>
        <c:axId val="1883084367"/>
      </c:barChart>
      <c:catAx>
        <c:axId val="18830675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o-RO"/>
          </a:p>
        </c:txPr>
        <c:crossAx val="1883084367"/>
        <c:crosses val="autoZero"/>
        <c:auto val="1"/>
        <c:lblAlgn val="ctr"/>
        <c:lblOffset val="100"/>
        <c:noMultiLvlLbl val="0"/>
      </c:catAx>
      <c:valAx>
        <c:axId val="188308436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o-RO"/>
          </a:p>
        </c:txPr>
        <c:crossAx val="18830675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o-R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o-R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o-RO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Foaie1!$B$1</c:f>
              <c:strCache>
                <c:ptCount val="1"/>
                <c:pt idx="0">
                  <c:v>Estimated weight</c:v>
                </c:pt>
              </c:strCache>
            </c:strRef>
          </c:tx>
          <c:explosion val="23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A6-4D8A-A51F-A4F9252081A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A6-4D8A-A51F-A4F9252081AB}"/>
              </c:ext>
            </c:extLst>
          </c:dPt>
          <c:dPt>
            <c:idx val="2"/>
            <c:bubble3D val="0"/>
            <c:explosion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FA6-4D8A-A51F-A4F9252081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o-RO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Foaie1!$A$2:$A$4</c:f>
              <c:strCache>
                <c:ptCount val="3"/>
                <c:pt idx="0">
                  <c:v>Competitive</c:v>
                </c:pt>
                <c:pt idx="1">
                  <c:v>Partially competitive</c:v>
                </c:pt>
                <c:pt idx="2">
                  <c:v>Weaker</c:v>
                </c:pt>
              </c:strCache>
            </c:strRef>
          </c:cat>
          <c:val>
            <c:numRef>
              <c:f>Foaie1!$B$2:$B$4</c:f>
              <c:numCache>
                <c:formatCode>0%</c:formatCode>
                <c:ptCount val="3"/>
                <c:pt idx="0">
                  <c:v>0.15</c:v>
                </c:pt>
                <c:pt idx="1">
                  <c:v>0.25</c:v>
                </c:pt>
                <c:pt idx="2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FA6-4D8A-A51F-A4F9252081AB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o-R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o-R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Economic impact of hunting tourism -comparativ implication</a:t>
            </a:r>
          </a:p>
          <a:p>
            <a:pPr>
              <a:defRPr/>
            </a:pPr>
            <a:endParaRPr lang="ro-RO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o-R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Foaie1!$B$1</c:f>
              <c:strCache>
                <c:ptCount val="1"/>
                <c:pt idx="0">
                  <c:v>Hungary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Foaie1!$A$2:$A$5</c:f>
              <c:strCache>
                <c:ptCount val="4"/>
                <c:pt idx="0">
                  <c:v>Revenue predictability</c:v>
                </c:pt>
                <c:pt idx="1">
                  <c:v>Integration into the tourism economy</c:v>
                </c:pt>
                <c:pt idx="2">
                  <c:v>Local multiplier effect</c:v>
                </c:pt>
                <c:pt idx="3">
                  <c:v>Attractiveness for foreign tourists</c:v>
                </c:pt>
              </c:strCache>
            </c:strRef>
          </c:cat>
          <c:val>
            <c:numRef>
              <c:f>Foaie1!$B$2:$B$5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82-48A2-875F-A3FB1D7E07BB}"/>
            </c:ext>
          </c:extLst>
        </c:ser>
        <c:ser>
          <c:idx val="1"/>
          <c:order val="1"/>
          <c:tx>
            <c:strRef>
              <c:f>Foaie1!$C$1</c:f>
              <c:strCache>
                <c:ptCount val="1"/>
                <c:pt idx="0">
                  <c:v>Romania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Foaie1!$A$2:$A$5</c:f>
              <c:strCache>
                <c:ptCount val="4"/>
                <c:pt idx="0">
                  <c:v>Revenue predictability</c:v>
                </c:pt>
                <c:pt idx="1">
                  <c:v>Integration into the tourism economy</c:v>
                </c:pt>
                <c:pt idx="2">
                  <c:v>Local multiplier effect</c:v>
                </c:pt>
                <c:pt idx="3">
                  <c:v>Attractiveness for foreign tourists</c:v>
                </c:pt>
              </c:strCache>
            </c:strRef>
          </c:cat>
          <c:val>
            <c:numRef>
              <c:f>Foaie1!$C$2:$C$5</c:f>
              <c:numCache>
                <c:formatCode>General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82-48A2-875F-A3FB1D7E07BB}"/>
            </c:ext>
          </c:extLst>
        </c:ser>
        <c:ser>
          <c:idx val="2"/>
          <c:order val="2"/>
          <c:tx>
            <c:strRef>
              <c:f>Foaie1!$D$1</c:f>
              <c:strCache>
                <c:ptCount val="1"/>
                <c:pt idx="0">
                  <c:v>Serie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Foaie1!$A$2:$A$5</c:f>
              <c:strCache>
                <c:ptCount val="4"/>
                <c:pt idx="0">
                  <c:v>Revenue predictability</c:v>
                </c:pt>
                <c:pt idx="1">
                  <c:v>Integration into the tourism economy</c:v>
                </c:pt>
                <c:pt idx="2">
                  <c:v>Local multiplier effect</c:v>
                </c:pt>
                <c:pt idx="3">
                  <c:v>Attractiveness for foreign tourists</c:v>
                </c:pt>
              </c:strCache>
            </c:strRef>
          </c:cat>
          <c:val>
            <c:numRef>
              <c:f>Foaie1!$D$2:$D$5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82-48A2-875F-A3FB1D7E07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91538063"/>
        <c:axId val="1891543343"/>
      </c:barChart>
      <c:catAx>
        <c:axId val="1891538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o-RO"/>
          </a:p>
        </c:txPr>
        <c:crossAx val="1891543343"/>
        <c:crosses val="autoZero"/>
        <c:auto val="1"/>
        <c:lblAlgn val="ctr"/>
        <c:lblOffset val="100"/>
        <c:noMultiLvlLbl val="0"/>
      </c:catAx>
      <c:valAx>
        <c:axId val="189154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o-RO"/>
          </a:p>
        </c:txPr>
        <c:crossAx val="18915380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o-R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o-R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7205484F-7764-B7CB-CC56-8F5ABEEC2B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768038D7-28CD-1033-7751-3B8C81E05A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o-RO"/>
              <a:t>Faceți clic pentru a edita stilul de subtitlu coordonator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B95F391B-C0B0-3DAC-3D24-A0DE54C1F0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294C-97DE-4FA5-BB71-2DD812E2832D}" type="datetimeFigureOut">
              <a:rPr lang="ro-RO" smtClean="0"/>
              <a:t>08.06.2026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1AC75F8E-4D16-8EC9-12A2-71C75B3DF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D4DDD5EF-E9C9-7B0F-0FB5-87423BB42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CC98B-1A1C-4733-B3D3-03AB41FF8FB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13320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3D1D19AE-0200-3BA6-B933-0300CF072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94076AD5-15C7-6CC0-4DEE-5709272311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A9C7334E-7FE7-C72C-EE3D-0C5C77524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294C-97DE-4FA5-BB71-2DD812E2832D}" type="datetimeFigureOut">
              <a:rPr lang="ro-RO" smtClean="0"/>
              <a:t>08.06.2026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F717ED9C-C511-95D6-E39B-87ECE93D7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87FB4447-3FE0-ADE3-45E8-598160B2A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CC98B-1A1C-4733-B3D3-03AB41FF8FB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70381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>
            <a:extLst>
              <a:ext uri="{FF2B5EF4-FFF2-40B4-BE49-F238E27FC236}">
                <a16:creationId xmlns:a16="http://schemas.microsoft.com/office/drawing/2014/main" id="{69EE5857-D211-1CE1-EF89-AE1BF03DCE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045FA85B-DF52-4CBF-39EA-19512F4308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51505F83-1F31-7A6F-1DEF-C18A31DFB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294C-97DE-4FA5-BB71-2DD812E2832D}" type="datetimeFigureOut">
              <a:rPr lang="ro-RO" smtClean="0"/>
              <a:t>08.06.2026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78624AFA-3C69-F4C3-3603-73FFCE6ACC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5AE60A05-3F6B-7422-3F63-C5D688DCB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CC98B-1A1C-4733-B3D3-03AB41FF8FB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832178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D5EAB3D9-5025-7F61-FCA5-C232DE81F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51943893-FE22-1F5A-BBF7-109627CA8E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381ED434-3F30-D86E-EFD0-1EAA14720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294C-97DE-4FA5-BB71-2DD812E2832D}" type="datetimeFigureOut">
              <a:rPr lang="ro-RO" smtClean="0"/>
              <a:t>08.06.2026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48CDB0E2-531F-4ECA-18BB-18D653982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70C4CC77-5C84-33BA-0C87-46CEDB9A2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CC98B-1A1C-4733-B3D3-03AB41FF8FB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588053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701863D8-F457-E08F-5311-AA89301831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4AFC69B0-453F-3C62-66F3-3CF3F3D53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D9CD068F-E02B-440F-324A-C79F8587A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294C-97DE-4FA5-BB71-2DD812E2832D}" type="datetimeFigureOut">
              <a:rPr lang="ro-RO" smtClean="0"/>
              <a:t>08.06.2026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9D82D5E2-2C75-6216-5623-EE4C19D361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841E1BEE-9979-5062-ECEB-48ADDD12D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CC98B-1A1C-4733-B3D3-03AB41FF8FB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014968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FEDBCAAE-6F67-95C5-69BA-F73621ACC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7A21E83C-FBE4-2A68-88A0-EF37B0572E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DAC07F51-27EC-AD96-DCD0-9D03E7B41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CA745D4D-E717-1C55-5E58-EAC605978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294C-97DE-4FA5-BB71-2DD812E2832D}" type="datetimeFigureOut">
              <a:rPr lang="ro-RO" smtClean="0"/>
              <a:t>08.06.2026</a:t>
            </a:fld>
            <a:endParaRPr lang="ro-RO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A2BFDF12-C1C6-9AC2-29F8-1CE352024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86BE2F23-3450-C2D7-F8C0-C0303A520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CC98B-1A1C-4733-B3D3-03AB41FF8FB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1797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2F5F8398-F552-C5F0-B7B5-A043247C1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47C19FEF-E66C-7C79-B498-480E6156B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2386C997-41DF-B49D-D494-F4716CAA90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5" name="Substituent text 4">
            <a:extLst>
              <a:ext uri="{FF2B5EF4-FFF2-40B4-BE49-F238E27FC236}">
                <a16:creationId xmlns:a16="http://schemas.microsoft.com/office/drawing/2014/main" id="{F0D4AC53-AF4D-3623-5FD3-632FC42C0F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6" name="Substituent conținut 5">
            <a:extLst>
              <a:ext uri="{FF2B5EF4-FFF2-40B4-BE49-F238E27FC236}">
                <a16:creationId xmlns:a16="http://schemas.microsoft.com/office/drawing/2014/main" id="{53E8BA1E-8E2C-8B8F-7F2F-743F071037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7" name="Substituent dată 6">
            <a:extLst>
              <a:ext uri="{FF2B5EF4-FFF2-40B4-BE49-F238E27FC236}">
                <a16:creationId xmlns:a16="http://schemas.microsoft.com/office/drawing/2014/main" id="{B6165A6D-9B5B-DC33-5EC4-A841FEF30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294C-97DE-4FA5-BB71-2DD812E2832D}" type="datetimeFigureOut">
              <a:rPr lang="ro-RO" smtClean="0"/>
              <a:t>08.06.2026</a:t>
            </a:fld>
            <a:endParaRPr lang="ro-RO"/>
          </a:p>
        </p:txBody>
      </p:sp>
      <p:sp>
        <p:nvSpPr>
          <p:cNvPr id="8" name="Substituent subsol 7">
            <a:extLst>
              <a:ext uri="{FF2B5EF4-FFF2-40B4-BE49-F238E27FC236}">
                <a16:creationId xmlns:a16="http://schemas.microsoft.com/office/drawing/2014/main" id="{ADF160E6-16F2-0979-F4DC-5FDDAFDBE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>
            <a:extLst>
              <a:ext uri="{FF2B5EF4-FFF2-40B4-BE49-F238E27FC236}">
                <a16:creationId xmlns:a16="http://schemas.microsoft.com/office/drawing/2014/main" id="{3C9C69E7-950A-C5DD-8DE1-7E5C468E4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CC98B-1A1C-4733-B3D3-03AB41FF8FB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5394364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9694EFD6-D9EE-D608-802E-876FBB4B5D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dată 2">
            <a:extLst>
              <a:ext uri="{FF2B5EF4-FFF2-40B4-BE49-F238E27FC236}">
                <a16:creationId xmlns:a16="http://schemas.microsoft.com/office/drawing/2014/main" id="{BCA8659D-6742-DB42-FF9A-A56975E59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294C-97DE-4FA5-BB71-2DD812E2832D}" type="datetimeFigureOut">
              <a:rPr lang="ro-RO" smtClean="0"/>
              <a:t>08.06.2026</a:t>
            </a:fld>
            <a:endParaRPr lang="ro-RO"/>
          </a:p>
        </p:txBody>
      </p:sp>
      <p:sp>
        <p:nvSpPr>
          <p:cNvPr id="4" name="Substituent subsol 3">
            <a:extLst>
              <a:ext uri="{FF2B5EF4-FFF2-40B4-BE49-F238E27FC236}">
                <a16:creationId xmlns:a16="http://schemas.microsoft.com/office/drawing/2014/main" id="{1658E239-DB99-B58A-0295-E0CBAB4B9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>
            <a:extLst>
              <a:ext uri="{FF2B5EF4-FFF2-40B4-BE49-F238E27FC236}">
                <a16:creationId xmlns:a16="http://schemas.microsoft.com/office/drawing/2014/main" id="{97BA3798-1A9F-9CD8-9C18-B55CE28A2E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CC98B-1A1C-4733-B3D3-03AB41FF8FB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7025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>
            <a:extLst>
              <a:ext uri="{FF2B5EF4-FFF2-40B4-BE49-F238E27FC236}">
                <a16:creationId xmlns:a16="http://schemas.microsoft.com/office/drawing/2014/main" id="{19A11EFC-4BED-B75B-3FDA-FE8BF5372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294C-97DE-4FA5-BB71-2DD812E2832D}" type="datetimeFigureOut">
              <a:rPr lang="ro-RO" smtClean="0"/>
              <a:t>08.06.2026</a:t>
            </a:fld>
            <a:endParaRPr lang="ro-RO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87F9183B-5F5A-C906-2FFE-E1F51D2DE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>
            <a:extLst>
              <a:ext uri="{FF2B5EF4-FFF2-40B4-BE49-F238E27FC236}">
                <a16:creationId xmlns:a16="http://schemas.microsoft.com/office/drawing/2014/main" id="{B343A540-18B3-2153-8AE3-CDD15B57F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CC98B-1A1C-4733-B3D3-03AB41FF8FB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313314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26397445-8193-021F-B1B3-088AD4FF7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DD327719-D789-AA71-C58D-2A77F5D986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23507C95-51A9-B4BE-F9E5-B038867E8C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3BC58C6C-56E5-7633-4428-9453A4ACD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294C-97DE-4FA5-BB71-2DD812E2832D}" type="datetimeFigureOut">
              <a:rPr lang="ro-RO" smtClean="0"/>
              <a:t>08.06.2026</a:t>
            </a:fld>
            <a:endParaRPr lang="ro-RO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A15DB754-34F2-64F0-FA1C-6E318299D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2D6C8EAF-0025-60EF-4A1B-5A07A6D38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CC98B-1A1C-4733-B3D3-03AB41FF8FB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34779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5A07A1E3-E87E-380E-596F-A6C1583D9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imagine 2">
            <a:extLst>
              <a:ext uri="{FF2B5EF4-FFF2-40B4-BE49-F238E27FC236}">
                <a16:creationId xmlns:a16="http://schemas.microsoft.com/office/drawing/2014/main" id="{A7191781-7AC3-758F-4D43-466B555DF3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2BE4A0FE-632F-F176-6EE6-9AEDC68BC1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6D7A3643-9DCD-896F-765E-7E7CA6BA3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8294C-97DE-4FA5-BB71-2DD812E2832D}" type="datetimeFigureOut">
              <a:rPr lang="ro-RO" smtClean="0"/>
              <a:t>08.06.2026</a:t>
            </a:fld>
            <a:endParaRPr lang="ro-RO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B96D4A7F-63CF-C768-5F3C-F9E62B915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955BAC2A-51EE-A05E-D1B0-6A1C4CA00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CC98B-1A1C-4733-B3D3-03AB41FF8FB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6421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>
            <a:extLst>
              <a:ext uri="{FF2B5EF4-FFF2-40B4-BE49-F238E27FC236}">
                <a16:creationId xmlns:a16="http://schemas.microsoft.com/office/drawing/2014/main" id="{F9B19064-D6F6-3C82-7613-D735F6977B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4BF49A48-AA51-EAEF-F7DC-47CC879F54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6599472A-E0F5-087D-933A-0F6C5E139E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0E8294C-97DE-4FA5-BB71-2DD812E2832D}" type="datetimeFigureOut">
              <a:rPr lang="ro-RO" smtClean="0"/>
              <a:t>08.06.2026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F48B2575-D9C6-AD94-74AD-89EEE84A4A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206D1D79-788A-0BE4-B008-EBFE94FBCA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B1CC98B-1A1C-4733-B3D3-03AB41FF8FB5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35814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081B7DA2-C916-8375-DECD-6CE8D30D90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9011" y="130303"/>
            <a:ext cx="5303630" cy="1809336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sz="2800" b="1" dirty="0"/>
              <a:t>XIV Traditional Scientific Conference NEW ECONOMY 2026</a:t>
            </a:r>
            <a:br>
              <a:rPr lang="en-US" sz="3400" dirty="0"/>
            </a:br>
            <a:endParaRPr lang="en-US" sz="3400" dirty="0"/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472CDD74-29CB-BA64-5FE3-0A8F3CCEA2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843436"/>
            <a:ext cx="6051127" cy="4833255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algn="l"/>
            <a:r>
              <a:rPr lang="en-US" sz="2000" b="1" dirty="0">
                <a:latin typeface="Abadi" panose="020F0502020204030204" pitchFamily="34" charset="0"/>
              </a:rPr>
              <a:t>Title</a:t>
            </a:r>
          </a:p>
          <a:p>
            <a:r>
              <a:rPr lang="en-US" sz="2000" dirty="0">
                <a:latin typeface="Abadi" panose="020F0502020204030204" pitchFamily="34" charset="0"/>
              </a:rPr>
              <a:t>	</a:t>
            </a:r>
            <a:r>
              <a:rPr lang="en-US" sz="2600" b="1" dirty="0">
                <a:latin typeface="Abadi" panose="020F0502020204030204" pitchFamily="34" charset="0"/>
              </a:rPr>
              <a:t>Hunting Tourism Policies and the Role of Digitalization:</a:t>
            </a:r>
            <a:br>
              <a:rPr lang="en-US" sz="2600" b="1" dirty="0">
                <a:latin typeface="Abadi" panose="020F0502020204030204" pitchFamily="34" charset="0"/>
              </a:rPr>
            </a:br>
            <a:r>
              <a:rPr lang="en-US" sz="2600" b="1" dirty="0">
                <a:latin typeface="Abadi" panose="020F0502020204030204" pitchFamily="34" charset="0"/>
              </a:rPr>
              <a:t>A Comparative Perspective on Romania and Hungary</a:t>
            </a:r>
          </a:p>
          <a:p>
            <a:pPr algn="l">
              <a:spcAft>
                <a:spcPts val="600"/>
              </a:spcAft>
            </a:pPr>
            <a:endParaRPr lang="en-US" sz="2000" b="1" dirty="0">
              <a:latin typeface="Abadi" panose="020F0502020204030204" pitchFamily="34" charset="0"/>
            </a:endParaRPr>
          </a:p>
          <a:p>
            <a:pPr algn="l">
              <a:spcAft>
                <a:spcPts val="600"/>
              </a:spcAft>
            </a:pPr>
            <a:r>
              <a:rPr lang="en-US" sz="2000" b="1" dirty="0">
                <a:latin typeface="Abadi" panose="020F0502020204030204" pitchFamily="34" charset="0"/>
              </a:rPr>
              <a:t>Author:</a:t>
            </a:r>
            <a:br>
              <a:rPr lang="en-US" sz="2000" dirty="0">
                <a:latin typeface="Abadi" panose="020F0502020204030204" pitchFamily="34" charset="0"/>
              </a:rPr>
            </a:br>
            <a:r>
              <a:rPr lang="en-US" sz="2000" i="1" dirty="0">
                <a:latin typeface="Abadi" panose="020F0502020204030204" pitchFamily="34" charset="0"/>
              </a:rPr>
              <a:t>Tatár Beáta </a:t>
            </a:r>
            <a:r>
              <a:rPr lang="en-US" sz="2000" dirty="0">
                <a:latin typeface="Abadi" panose="020F0502020204030204" pitchFamily="34" charset="0"/>
              </a:rPr>
              <a:t>🍃– PhD Candidate, UMFST “George Emil Palade” University of Medicine, Pharmacy, Science and Technology of Târgu Mureș</a:t>
            </a:r>
          </a:p>
          <a:p>
            <a:pPr algn="l">
              <a:spcAft>
                <a:spcPts val="600"/>
              </a:spcAft>
            </a:pPr>
            <a:endParaRPr lang="en-US" sz="2000" b="1" dirty="0">
              <a:latin typeface="Abadi" panose="020F0502020204030204" pitchFamily="34" charset="0"/>
            </a:endParaRPr>
          </a:p>
          <a:p>
            <a:pPr algn="l">
              <a:spcAft>
                <a:spcPts val="600"/>
              </a:spcAft>
            </a:pPr>
            <a:r>
              <a:rPr lang="en-US" sz="2000" b="1" dirty="0">
                <a:latin typeface="Abadi" panose="020F0502020204030204" pitchFamily="34" charset="0"/>
              </a:rPr>
              <a:t>Co-authors:</a:t>
            </a:r>
            <a:br>
              <a:rPr lang="en-US" sz="2000" dirty="0">
                <a:latin typeface="Abadi" panose="020F0502020204030204" pitchFamily="34" charset="0"/>
              </a:rPr>
            </a:br>
            <a:r>
              <a:rPr lang="en-US" sz="2000" i="1" dirty="0">
                <a:latin typeface="Abadi" panose="020F0502020204030204" pitchFamily="34" charset="0"/>
              </a:rPr>
              <a:t>Tordai (Pál) Noémi</a:t>
            </a:r>
            <a:r>
              <a:rPr lang="en-US" sz="2000" dirty="0">
                <a:latin typeface="Abadi" panose="020F0502020204030204" pitchFamily="34" charset="0"/>
              </a:rPr>
              <a:t>, </a:t>
            </a:r>
            <a:r>
              <a:rPr lang="en-US" sz="2000" i="1" dirty="0">
                <a:latin typeface="Abadi" panose="020F0502020204030204" pitchFamily="34" charset="0"/>
              </a:rPr>
              <a:t>Moga Alexis-Monica</a:t>
            </a:r>
            <a:r>
              <a:rPr lang="en-US" sz="2000" dirty="0">
                <a:latin typeface="Abadi" panose="020F0502020204030204" pitchFamily="34" charset="0"/>
              </a:rPr>
              <a:t>, </a:t>
            </a:r>
            <a:r>
              <a:rPr lang="en-US" sz="2000" i="1" dirty="0">
                <a:latin typeface="Abadi" panose="020F0502020204030204" pitchFamily="34" charset="0"/>
              </a:rPr>
              <a:t>Conf. univ. dr. </a:t>
            </a:r>
            <a:r>
              <a:rPr lang="en-US" sz="2000" i="1" dirty="0" err="1">
                <a:latin typeface="Abadi" panose="020F0502020204030204" pitchFamily="34" charset="0"/>
              </a:rPr>
              <a:t>habil</a:t>
            </a:r>
            <a:r>
              <a:rPr lang="en-US" sz="2000" i="1" dirty="0">
                <a:latin typeface="Abadi" panose="020F0502020204030204" pitchFamily="34" charset="0"/>
              </a:rPr>
              <a:t>. Flavia Dana Oltean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500" dirty="0"/>
          </a:p>
        </p:txBody>
      </p:sp>
      <p:pic>
        <p:nvPicPr>
          <p:cNvPr id="9" name="Imagine 8">
            <a:extLst>
              <a:ext uri="{FF2B5EF4-FFF2-40B4-BE49-F238E27FC236}">
                <a16:creationId xmlns:a16="http://schemas.microsoft.com/office/drawing/2014/main" id="{2EB360A9-E34F-B6B1-78E3-B8F490BEC6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475" y="5082164"/>
            <a:ext cx="3016760" cy="1289138"/>
          </a:xfrm>
          <a:prstGeom prst="rect">
            <a:avLst/>
          </a:prstGeom>
        </p:spPr>
      </p:pic>
      <p:pic>
        <p:nvPicPr>
          <p:cNvPr id="7" name="Imagine 6">
            <a:extLst>
              <a:ext uri="{FF2B5EF4-FFF2-40B4-BE49-F238E27FC236}">
                <a16:creationId xmlns:a16="http://schemas.microsoft.com/office/drawing/2014/main" id="{A831BB0F-1BF8-13E5-E59B-39A2BF0A4C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750" y="2350313"/>
            <a:ext cx="2070621" cy="2070621"/>
          </a:xfrm>
          <a:prstGeom prst="rect">
            <a:avLst/>
          </a:prstGeom>
        </p:spPr>
      </p:pic>
      <p:pic>
        <p:nvPicPr>
          <p:cNvPr id="11" name="Imagine 10">
            <a:extLst>
              <a:ext uri="{FF2B5EF4-FFF2-40B4-BE49-F238E27FC236}">
                <a16:creationId xmlns:a16="http://schemas.microsoft.com/office/drawing/2014/main" id="{5BB865A2-3C4B-2A7D-53B3-31680489A7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2476" y="2517903"/>
            <a:ext cx="2397675" cy="1742162"/>
          </a:xfrm>
          <a:prstGeom prst="rect">
            <a:avLst/>
          </a:prstGeom>
        </p:spPr>
      </p:pic>
      <p:pic>
        <p:nvPicPr>
          <p:cNvPr id="5" name="Imagine 4">
            <a:extLst>
              <a:ext uri="{FF2B5EF4-FFF2-40B4-BE49-F238E27FC236}">
                <a16:creationId xmlns:a16="http://schemas.microsoft.com/office/drawing/2014/main" id="{788806A3-EE9A-2586-33ED-7AEC9C99953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113" y="130303"/>
            <a:ext cx="3466822" cy="1420648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DC034BB4-8B50-4484-85C4-0CE4699284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856858" y="0"/>
            <a:ext cx="0" cy="6858000"/>
          </a:xfrm>
          <a:prstGeom prst="line">
            <a:avLst/>
          </a:prstGeom>
          <a:ln w="38100" cap="sq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Imagine 29">
            <a:extLst>
              <a:ext uri="{FF2B5EF4-FFF2-40B4-BE49-F238E27FC236}">
                <a16:creationId xmlns:a16="http://schemas.microsoft.com/office/drawing/2014/main" id="{080F1CC7-8212-D122-919F-C32CF2C9B38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218" y="2292"/>
            <a:ext cx="2619934" cy="1937347"/>
          </a:xfrm>
          <a:prstGeom prst="rect">
            <a:avLst/>
          </a:prstGeom>
        </p:spPr>
      </p:pic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81B200F7-B57A-4824-BB91-B6624450A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096000" y="2228770"/>
            <a:ext cx="6096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A92245C-961F-47D5-9691-272D28692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36750" y="4581803"/>
            <a:ext cx="605525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Imagine 18">
            <a:extLst>
              <a:ext uri="{FF2B5EF4-FFF2-40B4-BE49-F238E27FC236}">
                <a16:creationId xmlns:a16="http://schemas.microsoft.com/office/drawing/2014/main" id="{31D6BD6D-3F0D-0654-55D5-D06E37AED86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5344" y="4869423"/>
            <a:ext cx="2707517" cy="1807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446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Substituent conținut 3">
            <a:extLst>
              <a:ext uri="{FF2B5EF4-FFF2-40B4-BE49-F238E27FC236}">
                <a16:creationId xmlns:a16="http://schemas.microsoft.com/office/drawing/2014/main" id="{8AED664A-CFFF-0367-1FB3-C48F998A78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889626"/>
              </p:ext>
            </p:extLst>
          </p:nvPr>
        </p:nvGraphicFramePr>
        <p:xfrm>
          <a:off x="609600" y="1400555"/>
          <a:ext cx="6994481" cy="3505740"/>
        </p:xfrm>
        <a:graphic>
          <a:graphicData uri="http://schemas.openxmlformats.org/drawingml/2006/table">
            <a:tbl>
              <a:tblPr/>
              <a:tblGrid>
                <a:gridCol w="5587759">
                  <a:extLst>
                    <a:ext uri="{9D8B030D-6E8A-4147-A177-3AD203B41FA5}">
                      <a16:colId xmlns:a16="http://schemas.microsoft.com/office/drawing/2014/main" val="3867557121"/>
                    </a:ext>
                  </a:extLst>
                </a:gridCol>
                <a:gridCol w="1406722">
                  <a:extLst>
                    <a:ext uri="{9D8B030D-6E8A-4147-A177-3AD203B41FA5}">
                      <a16:colId xmlns:a16="http://schemas.microsoft.com/office/drawing/2014/main" val="3077718308"/>
                    </a:ext>
                  </a:extLst>
                </a:gridCol>
              </a:tblGrid>
              <a:tr h="7011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800" dirty="0"/>
                        <a:t>Indicator</a:t>
                      </a:r>
                    </a:p>
                  </a:txBody>
                  <a:tcPr marL="167640" marR="167640" marT="83820" marB="838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800"/>
                        <a:t>Result</a:t>
                      </a:r>
                    </a:p>
                  </a:txBody>
                  <a:tcPr marL="167640" marR="167640" marT="83820" marB="838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96710"/>
                  </a:ext>
                </a:extLst>
              </a:tr>
              <a:tr h="7011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800" dirty="0"/>
                        <a:t>International hunting </a:t>
                      </a:r>
                      <a:r>
                        <a:rPr lang="ro-RO" sz="1800" dirty="0" err="1"/>
                        <a:t>experience</a:t>
                      </a:r>
                      <a:endParaRPr lang="ro-RO" sz="1800" dirty="0"/>
                    </a:p>
                  </a:txBody>
                  <a:tcPr marL="167640" marR="167640" marT="83820" marB="838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800"/>
                        <a:t>58%</a:t>
                      </a:r>
                    </a:p>
                  </a:txBody>
                  <a:tcPr marL="167640" marR="167640" marT="83820" marB="838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514217"/>
                  </a:ext>
                </a:extLst>
              </a:tr>
              <a:tr h="7011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800" dirty="0" err="1"/>
                        <a:t>Satisfied</a:t>
                      </a:r>
                      <a:r>
                        <a:rPr lang="ro-RO" sz="1800" dirty="0"/>
                        <a:t> </a:t>
                      </a:r>
                      <a:r>
                        <a:rPr lang="ro-RO" sz="1800" dirty="0" err="1"/>
                        <a:t>with</a:t>
                      </a:r>
                      <a:r>
                        <a:rPr lang="ro-RO" sz="1800" dirty="0"/>
                        <a:t> </a:t>
                      </a:r>
                      <a:r>
                        <a:rPr lang="ro-RO" sz="1800" dirty="0" err="1"/>
                        <a:t>foreign</a:t>
                      </a:r>
                      <a:r>
                        <a:rPr lang="ro-RO" sz="1800" dirty="0"/>
                        <a:t> </a:t>
                      </a:r>
                      <a:r>
                        <a:rPr lang="ro-RO" sz="1800" dirty="0" err="1"/>
                        <a:t>services</a:t>
                      </a:r>
                      <a:endParaRPr lang="ro-RO" sz="1800" dirty="0"/>
                    </a:p>
                  </a:txBody>
                  <a:tcPr marL="167640" marR="167640" marT="83820" marB="838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800"/>
                        <a:t>72%</a:t>
                      </a:r>
                    </a:p>
                  </a:txBody>
                  <a:tcPr marL="167640" marR="167640" marT="83820" marB="838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96161470"/>
                  </a:ext>
                </a:extLst>
              </a:tr>
              <a:tr h="7011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800" dirty="0"/>
                        <a:t>Consider foreign services better organized</a:t>
                      </a:r>
                    </a:p>
                  </a:txBody>
                  <a:tcPr marL="167640" marR="167640" marT="83820" marB="838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800"/>
                        <a:t>65%</a:t>
                      </a:r>
                    </a:p>
                  </a:txBody>
                  <a:tcPr marL="167640" marR="167640" marT="83820" marB="838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3497325"/>
                  </a:ext>
                </a:extLst>
              </a:tr>
              <a:tr h="701148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800"/>
                        <a:t>Prefer integrated tourism packages</a:t>
                      </a:r>
                    </a:p>
                  </a:txBody>
                  <a:tcPr marL="167640" marR="167640" marT="83820" marB="838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800" dirty="0"/>
                        <a:t>70%</a:t>
                      </a:r>
                    </a:p>
                  </a:txBody>
                  <a:tcPr marL="167640" marR="167640" marT="83820" marB="838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8071863"/>
                  </a:ext>
                </a:extLst>
              </a:tr>
            </a:tbl>
          </a:graphicData>
        </a:graphic>
      </p:graphicFrame>
      <p:sp>
        <p:nvSpPr>
          <p:cNvPr id="6" name="CasetăText 5">
            <a:extLst>
              <a:ext uri="{FF2B5EF4-FFF2-40B4-BE49-F238E27FC236}">
                <a16:creationId xmlns:a16="http://schemas.microsoft.com/office/drawing/2014/main" id="{053070FC-FE58-80DE-0D8E-DB0955545961}"/>
              </a:ext>
            </a:extLst>
          </p:cNvPr>
          <p:cNvSpPr txBox="1"/>
          <p:nvPr/>
        </p:nvSpPr>
        <p:spPr>
          <a:xfrm>
            <a:off x="1665182" y="744830"/>
            <a:ext cx="60993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dirty="0"/>
              <a:t>Respondent </a:t>
            </a:r>
            <a:r>
              <a:rPr lang="ro-RO" dirty="0" err="1"/>
              <a:t>Profile</a:t>
            </a:r>
            <a:r>
              <a:rPr lang="ro-RO" dirty="0"/>
              <a:t> (N=1</a:t>
            </a:r>
            <a:r>
              <a:rPr lang="en-US" dirty="0"/>
              <a:t>3</a:t>
            </a:r>
            <a:r>
              <a:rPr lang="ro-RO" dirty="0"/>
              <a:t>5)</a:t>
            </a:r>
          </a:p>
        </p:txBody>
      </p:sp>
      <p:sp>
        <p:nvSpPr>
          <p:cNvPr id="8" name="CasetăText 7">
            <a:extLst>
              <a:ext uri="{FF2B5EF4-FFF2-40B4-BE49-F238E27FC236}">
                <a16:creationId xmlns:a16="http://schemas.microsoft.com/office/drawing/2014/main" id="{5098218A-4E16-3D01-9021-32C316334F9A}"/>
              </a:ext>
            </a:extLst>
          </p:cNvPr>
          <p:cNvSpPr txBox="1"/>
          <p:nvPr/>
        </p:nvSpPr>
        <p:spPr>
          <a:xfrm>
            <a:off x="366253" y="5748826"/>
            <a:ext cx="91808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Respondents with international experience consistently rated integrated services and digital accessibility as key competitiveness factors.</a:t>
            </a:r>
            <a:endParaRPr lang="ro-RO" dirty="0"/>
          </a:p>
        </p:txBody>
      </p:sp>
      <p:sp>
        <p:nvSpPr>
          <p:cNvPr id="12" name="CasetăText 11">
            <a:extLst>
              <a:ext uri="{FF2B5EF4-FFF2-40B4-BE49-F238E27FC236}">
                <a16:creationId xmlns:a16="http://schemas.microsoft.com/office/drawing/2014/main" id="{8D1684AD-09EC-5690-1A04-038B1E88C1E6}"/>
              </a:ext>
            </a:extLst>
          </p:cNvPr>
          <p:cNvSpPr txBox="1"/>
          <p:nvPr/>
        </p:nvSpPr>
        <p:spPr>
          <a:xfrm>
            <a:off x="2651675" y="251062"/>
            <a:ext cx="610091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sz="2800" b="1" dirty="0"/>
              <a:t>Respondent </a:t>
            </a:r>
            <a:r>
              <a:rPr lang="ro-RO" sz="2800" b="1" dirty="0" err="1"/>
              <a:t>Profile</a:t>
            </a:r>
            <a:r>
              <a:rPr lang="ro-RO" sz="2800" b="1" dirty="0"/>
              <a:t> &amp; Main </a:t>
            </a:r>
            <a:r>
              <a:rPr lang="ro-RO" sz="2800" b="1" dirty="0" err="1"/>
              <a:t>Findings</a:t>
            </a:r>
            <a:endParaRPr lang="ro-RO" sz="2800" b="1" dirty="0"/>
          </a:p>
        </p:txBody>
      </p:sp>
      <p:sp>
        <p:nvSpPr>
          <p:cNvPr id="16" name="CasetăText 15">
            <a:extLst>
              <a:ext uri="{FF2B5EF4-FFF2-40B4-BE49-F238E27FC236}">
                <a16:creationId xmlns:a16="http://schemas.microsoft.com/office/drawing/2014/main" id="{2266B08B-5BA3-F5A4-203E-6C97439AF892}"/>
              </a:ext>
            </a:extLst>
          </p:cNvPr>
          <p:cNvSpPr txBox="1"/>
          <p:nvPr/>
        </p:nvSpPr>
        <p:spPr>
          <a:xfrm>
            <a:off x="7836309" y="2583622"/>
            <a:ext cx="345112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/>
              <a:t>Main Findings</a:t>
            </a:r>
          </a:p>
          <a:p>
            <a:pPr>
              <a:buNone/>
            </a:pPr>
            <a:r>
              <a:rPr lang="en-US" dirty="0"/>
              <a:t>✔ 60% perceive Romanian hunting tourism as less competitive</a:t>
            </a:r>
          </a:p>
          <a:p>
            <a:pPr>
              <a:buNone/>
            </a:pPr>
            <a:r>
              <a:rPr lang="en-US" dirty="0"/>
              <a:t>✔ Infrastructure remains a weakness</a:t>
            </a:r>
          </a:p>
          <a:p>
            <a:pPr>
              <a:buNone/>
            </a:pPr>
            <a:r>
              <a:rPr lang="en-US" dirty="0"/>
              <a:t>✔ Promotion remains insufficient</a:t>
            </a:r>
          </a:p>
          <a:p>
            <a:pPr>
              <a:buNone/>
            </a:pPr>
            <a:r>
              <a:rPr lang="en-US" dirty="0"/>
              <a:t>✔ Digitalization strongly influences competitiveness</a:t>
            </a:r>
          </a:p>
        </p:txBody>
      </p:sp>
    </p:spTree>
    <p:extLst>
      <p:ext uri="{BB962C8B-B14F-4D97-AF65-F5344CB8AC3E}">
        <p14:creationId xmlns:p14="http://schemas.microsoft.com/office/powerpoint/2010/main" val="505235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ine 4">
            <a:extLst>
              <a:ext uri="{FF2B5EF4-FFF2-40B4-BE49-F238E27FC236}">
                <a16:creationId xmlns:a16="http://schemas.microsoft.com/office/drawing/2014/main" id="{107E9D10-1981-61A9-7D3F-1D794471A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4" r="-1" b="-1"/>
          <a:stretch>
            <a:fillRect/>
          </a:stretch>
        </p:blipFill>
        <p:spPr>
          <a:xfrm>
            <a:off x="-8153" y="10"/>
            <a:ext cx="9669642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F43E6630-3283-256A-5984-30A391C59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064" y="512467"/>
            <a:ext cx="9294247" cy="60362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/>
              <a:t>				</a:t>
            </a:r>
            <a:r>
              <a:rPr lang="ro-RO" sz="3600" b="1" dirty="0" err="1"/>
              <a:t>Why</a:t>
            </a:r>
            <a:r>
              <a:rPr lang="ro-RO" sz="3600" b="1" dirty="0"/>
              <a:t> Romania?</a:t>
            </a:r>
          </a:p>
          <a:p>
            <a:r>
              <a:rPr lang="en-US" sz="1700" dirty="0"/>
              <a:t>                                       </a:t>
            </a:r>
            <a:r>
              <a:rPr lang="ro-RO" sz="1700" dirty="0"/>
              <a:t>🐻 </a:t>
            </a:r>
            <a:r>
              <a:rPr lang="ro-RO" sz="1700" dirty="0" err="1"/>
              <a:t>Largest</a:t>
            </a:r>
            <a:r>
              <a:rPr lang="ro-RO" sz="1700" dirty="0"/>
              <a:t> </a:t>
            </a:r>
            <a:r>
              <a:rPr lang="ro-RO" sz="1700" dirty="0" err="1"/>
              <a:t>brown</a:t>
            </a:r>
            <a:r>
              <a:rPr lang="ro-RO" sz="1700" dirty="0"/>
              <a:t> </a:t>
            </a:r>
            <a:r>
              <a:rPr lang="ro-RO" sz="1700" dirty="0" err="1"/>
              <a:t>bear</a:t>
            </a:r>
            <a:r>
              <a:rPr lang="ro-RO" sz="1700" dirty="0"/>
              <a:t> </a:t>
            </a:r>
            <a:r>
              <a:rPr lang="ro-RO" sz="1700" dirty="0" err="1"/>
              <a:t>population</a:t>
            </a:r>
            <a:r>
              <a:rPr lang="ro-RO" sz="1700" dirty="0"/>
              <a:t> in </a:t>
            </a:r>
            <a:r>
              <a:rPr lang="ro-RO" sz="1700" dirty="0" err="1"/>
              <a:t>the</a:t>
            </a:r>
            <a:r>
              <a:rPr lang="ro-RO" sz="1700" dirty="0"/>
              <a:t> European Union</a:t>
            </a:r>
          </a:p>
          <a:p>
            <a:r>
              <a:rPr lang="en-US" sz="1700" dirty="0"/>
              <a:t>                                                                  </a:t>
            </a:r>
            <a:r>
              <a:rPr lang="ro-RO" sz="1700" dirty="0"/>
              <a:t>🦌 </a:t>
            </a:r>
            <a:r>
              <a:rPr lang="ro-RO" sz="1700" dirty="0" err="1"/>
              <a:t>Exceptional</a:t>
            </a:r>
            <a:r>
              <a:rPr lang="ro-RO" sz="1700" dirty="0"/>
              <a:t> </a:t>
            </a:r>
            <a:r>
              <a:rPr lang="ro-RO" sz="1700" dirty="0" err="1"/>
              <a:t>red</a:t>
            </a:r>
            <a:r>
              <a:rPr lang="ro-RO" sz="1700" dirty="0"/>
              <a:t> </a:t>
            </a:r>
            <a:r>
              <a:rPr lang="ro-RO" sz="1700" dirty="0" err="1"/>
              <a:t>deer</a:t>
            </a:r>
            <a:r>
              <a:rPr lang="ro-RO" sz="1700" dirty="0"/>
              <a:t> </a:t>
            </a:r>
            <a:r>
              <a:rPr lang="ro-RO" sz="1700" dirty="0" err="1"/>
              <a:t>trophies</a:t>
            </a:r>
            <a:endParaRPr lang="ro-RO" sz="1700" dirty="0"/>
          </a:p>
          <a:p>
            <a:r>
              <a:rPr lang="en-US" sz="1700" dirty="0"/>
              <a:t>                                                                    </a:t>
            </a:r>
            <a:r>
              <a:rPr lang="ro-RO" sz="1700" dirty="0"/>
              <a:t>🐗 Extensive hunting </a:t>
            </a:r>
            <a:r>
              <a:rPr lang="ro-RO" sz="1700" dirty="0" err="1"/>
              <a:t>grounds</a:t>
            </a:r>
            <a:endParaRPr lang="ro-RO" sz="1700" dirty="0"/>
          </a:p>
          <a:p>
            <a:r>
              <a:rPr lang="en-US" sz="1700" dirty="0"/>
              <a:t>                                                                   </a:t>
            </a:r>
            <a:r>
              <a:rPr lang="ro-RO" sz="1700" dirty="0"/>
              <a:t>🌲 Carpathian </a:t>
            </a:r>
            <a:r>
              <a:rPr lang="ro-RO" sz="1700" dirty="0" err="1"/>
              <a:t>biodiversity</a:t>
            </a:r>
            <a:endParaRPr lang="ro-RO" sz="1700" dirty="0"/>
          </a:p>
          <a:p>
            <a:r>
              <a:rPr lang="en-US" sz="1700" dirty="0"/>
              <a:t>                                                                   </a:t>
            </a:r>
            <a:r>
              <a:rPr lang="ro-RO" sz="1700" dirty="0"/>
              <a:t>🏔️ </a:t>
            </a:r>
            <a:r>
              <a:rPr lang="ro-RO" sz="1700" dirty="0" err="1"/>
              <a:t>Traditional</a:t>
            </a:r>
            <a:r>
              <a:rPr lang="ro-RO" sz="1700" dirty="0"/>
              <a:t> rural </a:t>
            </a:r>
            <a:r>
              <a:rPr lang="ro-RO" sz="1700" dirty="0" err="1"/>
              <a:t>communities</a:t>
            </a:r>
            <a:endParaRPr lang="ro-RO" sz="1700" dirty="0"/>
          </a:p>
          <a:p>
            <a:endParaRPr lang="en-US" sz="1700" b="1" dirty="0"/>
          </a:p>
          <a:p>
            <a:endParaRPr lang="en-US" sz="1700" b="1" dirty="0"/>
          </a:p>
          <a:p>
            <a:endParaRPr lang="en-US" sz="1700" b="1" dirty="0"/>
          </a:p>
          <a:p>
            <a:pPr lvl="1"/>
            <a:r>
              <a:rPr lang="en-US" sz="2000" b="1" dirty="0"/>
              <a:t>                                   </a:t>
            </a:r>
            <a:r>
              <a:rPr lang="ro-RO" sz="2000" b="1" dirty="0" err="1"/>
              <a:t>Romania's</a:t>
            </a:r>
            <a:r>
              <a:rPr lang="ro-RO" sz="2000" b="1" dirty="0"/>
              <a:t> Competitive </a:t>
            </a:r>
            <a:r>
              <a:rPr lang="ro-RO" sz="2000" b="1" dirty="0" err="1"/>
              <a:t>Advantage</a:t>
            </a:r>
            <a:endParaRPr lang="ro-RO" sz="2000" b="1" dirty="0"/>
          </a:p>
          <a:p>
            <a:pPr marL="0" indent="0" algn="ctr">
              <a:buNone/>
            </a:pPr>
            <a:r>
              <a:rPr lang="en-US" sz="1800" dirty="0"/>
              <a:t>Exceptional wildlife resources combined with </a:t>
            </a:r>
          </a:p>
          <a:p>
            <a:pPr marL="0" indent="0" algn="ctr">
              <a:buNone/>
            </a:pPr>
            <a:r>
              <a:rPr lang="en-US" sz="1800" dirty="0"/>
              <a:t>the largest brown bear population in </a:t>
            </a:r>
          </a:p>
          <a:p>
            <a:pPr marL="0" indent="0" algn="ctr">
              <a:buNone/>
            </a:pPr>
            <a:r>
              <a:rPr lang="en-US" sz="1800" dirty="0"/>
              <a:t>the European Union </a:t>
            </a:r>
            <a:r>
              <a:rPr lang="ro-RO" sz="1700" dirty="0" err="1"/>
              <a:t>that</a:t>
            </a:r>
            <a:r>
              <a:rPr lang="ro-RO" sz="1700" dirty="0"/>
              <a:t> </a:t>
            </a:r>
            <a:r>
              <a:rPr lang="ro-RO" sz="1700" dirty="0" err="1"/>
              <a:t>attract</a:t>
            </a:r>
            <a:r>
              <a:rPr lang="ro-RO" sz="1700" dirty="0"/>
              <a:t> </a:t>
            </a:r>
            <a:r>
              <a:rPr lang="ro-RO" sz="1700" dirty="0" err="1"/>
              <a:t>international</a:t>
            </a:r>
            <a:r>
              <a:rPr lang="ro-RO" sz="1700" dirty="0"/>
              <a:t> </a:t>
            </a:r>
            <a:r>
              <a:rPr lang="ro-RO" sz="1700" dirty="0" err="1"/>
              <a:t>hunters</a:t>
            </a:r>
            <a:r>
              <a:rPr lang="ro-RO" sz="1700" dirty="0"/>
              <a:t>.</a:t>
            </a:r>
          </a:p>
          <a:p>
            <a:endParaRPr lang="ro-RO" sz="1700" dirty="0"/>
          </a:p>
        </p:txBody>
      </p:sp>
    </p:spTree>
    <p:extLst>
      <p:ext uri="{BB962C8B-B14F-4D97-AF65-F5344CB8AC3E}">
        <p14:creationId xmlns:p14="http://schemas.microsoft.com/office/powerpoint/2010/main" val="23752964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5CB593EA-2F98-479F-B4C4-F366571FA6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Imagine 15">
            <a:extLst>
              <a:ext uri="{FF2B5EF4-FFF2-40B4-BE49-F238E27FC236}">
                <a16:creationId xmlns:a16="http://schemas.microsoft.com/office/drawing/2014/main" id="{8B9DBE28-CDCF-E56D-DD8B-4DCEF35D3B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59" r="-3" b="9082"/>
          <a:stretch>
            <a:fillRect/>
          </a:stretch>
        </p:blipFill>
        <p:spPr>
          <a:xfrm>
            <a:off x="1" y="1"/>
            <a:ext cx="2970465" cy="3383279"/>
          </a:xfrm>
          <a:prstGeom prst="rect">
            <a:avLst/>
          </a:prstGeom>
        </p:spPr>
      </p:pic>
      <p:pic>
        <p:nvPicPr>
          <p:cNvPr id="11" name="Imagine 10">
            <a:extLst>
              <a:ext uri="{FF2B5EF4-FFF2-40B4-BE49-F238E27FC236}">
                <a16:creationId xmlns:a16="http://schemas.microsoft.com/office/drawing/2014/main" id="{EBD4AA94-441F-F652-3EC5-FA6550129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56" r="5384" b="-1"/>
          <a:stretch>
            <a:fillRect/>
          </a:stretch>
        </p:blipFill>
        <p:spPr>
          <a:xfrm>
            <a:off x="3072956" y="10"/>
            <a:ext cx="2970465" cy="3383268"/>
          </a:xfrm>
          <a:prstGeom prst="rect">
            <a:avLst/>
          </a:prstGeom>
        </p:spPr>
      </p:pic>
      <p:pic>
        <p:nvPicPr>
          <p:cNvPr id="10" name="Imagine 9">
            <a:extLst>
              <a:ext uri="{FF2B5EF4-FFF2-40B4-BE49-F238E27FC236}">
                <a16:creationId xmlns:a16="http://schemas.microsoft.com/office/drawing/2014/main" id="{FE08E7DA-0090-DDCD-A598-778C48F45D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1" r="37331" b="2"/>
          <a:stretch>
            <a:fillRect/>
          </a:stretch>
        </p:blipFill>
        <p:spPr>
          <a:xfrm>
            <a:off x="6145909" y="10"/>
            <a:ext cx="2971800" cy="3383268"/>
          </a:xfrm>
          <a:prstGeom prst="rect">
            <a:avLst/>
          </a:prstGeom>
        </p:spPr>
      </p:pic>
      <p:pic>
        <p:nvPicPr>
          <p:cNvPr id="13" name="Substituent conținut 12">
            <a:extLst>
              <a:ext uri="{FF2B5EF4-FFF2-40B4-BE49-F238E27FC236}">
                <a16:creationId xmlns:a16="http://schemas.microsoft.com/office/drawing/2014/main" id="{E1FF3B25-B469-2CE7-14CF-910EC1B31C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0" r="19046" b="-3"/>
          <a:stretch>
            <a:fillRect/>
          </a:stretch>
        </p:blipFill>
        <p:spPr>
          <a:xfrm>
            <a:off x="9220200" y="10"/>
            <a:ext cx="2971800" cy="3383268"/>
          </a:xfrm>
          <a:prstGeom prst="rect">
            <a:avLst/>
          </a:prstGeom>
        </p:spPr>
      </p:pic>
      <p:pic>
        <p:nvPicPr>
          <p:cNvPr id="9" name="Imagine 8">
            <a:extLst>
              <a:ext uri="{FF2B5EF4-FFF2-40B4-BE49-F238E27FC236}">
                <a16:creationId xmlns:a16="http://schemas.microsoft.com/office/drawing/2014/main" id="{42978225-7D90-B31D-3CB1-10FA536B2BF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0" r="12402" b="-4"/>
          <a:stretch>
            <a:fillRect/>
          </a:stretch>
        </p:blipFill>
        <p:spPr>
          <a:xfrm>
            <a:off x="-1017" y="3474720"/>
            <a:ext cx="2970465" cy="338328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39BEB6D0-9E4E-4221-93D1-74ABECEE9E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45910" y="3474720"/>
            <a:ext cx="6046090" cy="3383281"/>
          </a:xfrm>
          <a:prstGeom prst="rect">
            <a:avLst/>
          </a:prstGeom>
          <a:solidFill>
            <a:srgbClr val="4F5C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Imagine 11">
            <a:extLst>
              <a:ext uri="{FF2B5EF4-FFF2-40B4-BE49-F238E27FC236}">
                <a16:creationId xmlns:a16="http://schemas.microsoft.com/office/drawing/2014/main" id="{B5D7D844-2381-9564-3E22-112E256A12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9" r="21243" b="-4"/>
          <a:stretch>
            <a:fillRect/>
          </a:stretch>
        </p:blipFill>
        <p:spPr>
          <a:xfrm>
            <a:off x="3059902" y="3474719"/>
            <a:ext cx="2970466" cy="3383280"/>
          </a:xfrm>
          <a:prstGeom prst="rect">
            <a:avLst/>
          </a:prstGeom>
        </p:spPr>
      </p:pic>
      <p:sp>
        <p:nvSpPr>
          <p:cNvPr id="15" name="CasetăText 14">
            <a:extLst>
              <a:ext uri="{FF2B5EF4-FFF2-40B4-BE49-F238E27FC236}">
                <a16:creationId xmlns:a16="http://schemas.microsoft.com/office/drawing/2014/main" id="{457E4E4A-B33B-0401-5B5E-2C3668B770F7}"/>
              </a:ext>
            </a:extLst>
          </p:cNvPr>
          <p:cNvSpPr txBox="1"/>
          <p:nvPr/>
        </p:nvSpPr>
        <p:spPr>
          <a:xfrm>
            <a:off x="9594585" y="3913239"/>
            <a:ext cx="4561978" cy="17366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 dirty="0">
                <a:solidFill>
                  <a:srgbClr val="FFFFFF"/>
                </a:solidFill>
              </a:rPr>
              <a:t>Integrated Hunting 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000" b="1" dirty="0">
                <a:solidFill>
                  <a:srgbClr val="FFFFFF"/>
                </a:solidFill>
              </a:rPr>
              <a:t>Tourism Package</a:t>
            </a:r>
          </a:p>
        </p:txBody>
      </p:sp>
      <p:pic>
        <p:nvPicPr>
          <p:cNvPr id="18" name="Imagine 17">
            <a:extLst>
              <a:ext uri="{FF2B5EF4-FFF2-40B4-BE49-F238E27FC236}">
                <a16:creationId xmlns:a16="http://schemas.microsoft.com/office/drawing/2014/main" id="{9DFC4B7D-6DEA-1DA2-8985-6B6D11BB15C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909" y="3474719"/>
            <a:ext cx="3333135" cy="3383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9858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B6FACB3C-9069-4791-BC5C-0DB7CD19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1F2038E-D777-4B76-81DD-DD13EE91B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setăText 5">
            <a:extLst>
              <a:ext uri="{FF2B5EF4-FFF2-40B4-BE49-F238E27FC236}">
                <a16:creationId xmlns:a16="http://schemas.microsoft.com/office/drawing/2014/main" id="{98A7AFE1-BB72-8B33-C546-3587F57D44E7}"/>
              </a:ext>
            </a:extLst>
          </p:cNvPr>
          <p:cNvSpPr txBox="1"/>
          <p:nvPr/>
        </p:nvSpPr>
        <p:spPr>
          <a:xfrm>
            <a:off x="804672" y="802955"/>
            <a:ext cx="4766330" cy="14540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b="1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Digitalization Gap</a:t>
            </a:r>
          </a:p>
        </p:txBody>
      </p:sp>
      <p:sp>
        <p:nvSpPr>
          <p:cNvPr id="8" name="CasetăText 7">
            <a:extLst>
              <a:ext uri="{FF2B5EF4-FFF2-40B4-BE49-F238E27FC236}">
                <a16:creationId xmlns:a16="http://schemas.microsoft.com/office/drawing/2014/main" id="{EDAD8DE5-765F-770C-A8CA-1093AEA0C931}"/>
              </a:ext>
            </a:extLst>
          </p:cNvPr>
          <p:cNvSpPr txBox="1"/>
          <p:nvPr/>
        </p:nvSpPr>
        <p:spPr>
          <a:xfrm>
            <a:off x="804672" y="2421683"/>
            <a:ext cx="4765949" cy="33534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solidFill>
                  <a:schemeClr val="tx2"/>
                </a:solidFill>
              </a:rPr>
              <a:t>Key Finding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2800" dirty="0">
                <a:solidFill>
                  <a:schemeClr val="tx2"/>
                </a:solidFill>
              </a:rPr>
              <a:t>Digitalization remains one of the main competitiveness gaps between Romania and Hungary.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D354807-230F-4402-B1B9-F733A8F1F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818240" y="-16714"/>
            <a:ext cx="6373761" cy="6874714"/>
            <a:chOff x="5818240" y="-1"/>
            <a:chExt cx="6373761" cy="6874714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F5A6F4A-CE87-4D5C-9382-8167967CE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18240" y="-1"/>
              <a:ext cx="6373761" cy="6874714"/>
            </a:xfrm>
            <a:custGeom>
              <a:avLst/>
              <a:gdLst>
                <a:gd name="connsiteX0" fmla="*/ 6373761 w 6373761"/>
                <a:gd name="connsiteY0" fmla="*/ 5771297 h 6874714"/>
                <a:gd name="connsiteX1" fmla="*/ 6373761 w 6373761"/>
                <a:gd name="connsiteY1" fmla="*/ 6247960 h 6874714"/>
                <a:gd name="connsiteX2" fmla="*/ 6235932 w 6373761"/>
                <a:gd name="connsiteY2" fmla="*/ 6361930 h 6874714"/>
                <a:gd name="connsiteX3" fmla="*/ 5960375 w 6373761"/>
                <a:gd name="connsiteY3" fmla="*/ 6587489 h 6874714"/>
                <a:gd name="connsiteX4" fmla="*/ 5822907 w 6373761"/>
                <a:gd name="connsiteY4" fmla="*/ 6701871 h 6874714"/>
                <a:gd name="connsiteX5" fmla="*/ 5681115 w 6373761"/>
                <a:gd name="connsiteY5" fmla="*/ 6816896 h 6874714"/>
                <a:gd name="connsiteX6" fmla="*/ 5604096 w 6373761"/>
                <a:gd name="connsiteY6" fmla="*/ 6874714 h 6874714"/>
                <a:gd name="connsiteX7" fmla="*/ 4878485 w 6373761"/>
                <a:gd name="connsiteY7" fmla="*/ 6874714 h 6874714"/>
                <a:gd name="connsiteX8" fmla="*/ 5006014 w 6373761"/>
                <a:gd name="connsiteY8" fmla="*/ 6800200 h 6874714"/>
                <a:gd name="connsiteX9" fmla="*/ 5149855 w 6373761"/>
                <a:gd name="connsiteY9" fmla="*/ 6707667 h 6874714"/>
                <a:gd name="connsiteX10" fmla="*/ 5431866 w 6373761"/>
                <a:gd name="connsiteY10" fmla="*/ 6506210 h 6874714"/>
                <a:gd name="connsiteX11" fmla="*/ 5571036 w 6373761"/>
                <a:gd name="connsiteY11" fmla="*/ 6399557 h 6874714"/>
                <a:gd name="connsiteX12" fmla="*/ 5711649 w 6373761"/>
                <a:gd name="connsiteY12" fmla="*/ 6288912 h 6874714"/>
                <a:gd name="connsiteX13" fmla="*/ 6276589 w 6373761"/>
                <a:gd name="connsiteY13" fmla="*/ 5852379 h 6874714"/>
                <a:gd name="connsiteX14" fmla="*/ 3975975 w 6373761"/>
                <a:gd name="connsiteY14" fmla="*/ 263 h 6874714"/>
                <a:gd name="connsiteX15" fmla="*/ 4350473 w 6373761"/>
                <a:gd name="connsiteY15" fmla="*/ 24963 h 6874714"/>
                <a:gd name="connsiteX16" fmla="*/ 5077909 w 6373761"/>
                <a:gd name="connsiteY16" fmla="*/ 189450 h 6874714"/>
                <a:gd name="connsiteX17" fmla="*/ 5746507 w 6373761"/>
                <a:gd name="connsiteY17" fmla="*/ 505804 h 6874714"/>
                <a:gd name="connsiteX18" fmla="*/ 6322456 w 6373761"/>
                <a:gd name="connsiteY18" fmla="*/ 956633 h 6874714"/>
                <a:gd name="connsiteX19" fmla="*/ 6373761 w 6373761"/>
                <a:gd name="connsiteY19" fmla="*/ 1011863 h 6874714"/>
                <a:gd name="connsiteX20" fmla="*/ 6373761 w 6373761"/>
                <a:gd name="connsiteY20" fmla="*/ 1185075 h 6874714"/>
                <a:gd name="connsiteX21" fmla="*/ 6359489 w 6373761"/>
                <a:gd name="connsiteY21" fmla="*/ 1169497 h 6874714"/>
                <a:gd name="connsiteX22" fmla="*/ 6233869 w 6373761"/>
                <a:gd name="connsiteY22" fmla="*/ 1047442 h 6874714"/>
                <a:gd name="connsiteX23" fmla="*/ 5961423 w 6373761"/>
                <a:gd name="connsiteY23" fmla="*/ 827953 h 6874714"/>
                <a:gd name="connsiteX24" fmla="*/ 5663555 w 6373761"/>
                <a:gd name="connsiteY24" fmla="*/ 645304 h 6874714"/>
                <a:gd name="connsiteX25" fmla="*/ 5013827 w 6373761"/>
                <a:gd name="connsiteY25" fmla="*/ 397863 h 6874714"/>
                <a:gd name="connsiteX26" fmla="*/ 4327409 w 6373761"/>
                <a:gd name="connsiteY26" fmla="*/ 302545 h 6874714"/>
                <a:gd name="connsiteX27" fmla="*/ 3639939 w 6373761"/>
                <a:gd name="connsiteY27" fmla="*/ 338868 h 6874714"/>
                <a:gd name="connsiteX28" fmla="*/ 3302495 w 6373761"/>
                <a:gd name="connsiteY28" fmla="*/ 403659 h 6874714"/>
                <a:gd name="connsiteX29" fmla="*/ 2971604 w 6373761"/>
                <a:gd name="connsiteY29" fmla="*/ 496273 h 6874714"/>
                <a:gd name="connsiteX30" fmla="*/ 2648706 w 6373761"/>
                <a:gd name="connsiteY30" fmla="*/ 614389 h 6874714"/>
                <a:gd name="connsiteX31" fmla="*/ 2335374 w 6373761"/>
                <a:gd name="connsiteY31" fmla="*/ 757109 h 6874714"/>
                <a:gd name="connsiteX32" fmla="*/ 1741342 w 6373761"/>
                <a:gd name="connsiteY32" fmla="*/ 1107725 h 6874714"/>
                <a:gd name="connsiteX33" fmla="*/ 1600861 w 6373761"/>
                <a:gd name="connsiteY33" fmla="*/ 1208710 h 6874714"/>
                <a:gd name="connsiteX34" fmla="*/ 1531799 w 6373761"/>
                <a:gd name="connsiteY34" fmla="*/ 1260879 h 6874714"/>
                <a:gd name="connsiteX35" fmla="*/ 1463655 w 6373761"/>
                <a:gd name="connsiteY35" fmla="*/ 1314333 h 6874714"/>
                <a:gd name="connsiteX36" fmla="*/ 1200777 w 6373761"/>
                <a:gd name="connsiteY36" fmla="*/ 1541166 h 6874714"/>
                <a:gd name="connsiteX37" fmla="*/ 731501 w 6373761"/>
                <a:gd name="connsiteY37" fmla="*/ 2055754 h 6874714"/>
                <a:gd name="connsiteX38" fmla="*/ 531393 w 6373761"/>
                <a:gd name="connsiteY38" fmla="*/ 2342739 h 6874714"/>
                <a:gd name="connsiteX39" fmla="*/ 361033 w 6373761"/>
                <a:gd name="connsiteY39" fmla="*/ 2649046 h 6874714"/>
                <a:gd name="connsiteX40" fmla="*/ 323292 w 6373761"/>
                <a:gd name="connsiteY40" fmla="*/ 2728263 h 6874714"/>
                <a:gd name="connsiteX41" fmla="*/ 304945 w 6373761"/>
                <a:gd name="connsiteY41" fmla="*/ 2768193 h 6874714"/>
                <a:gd name="connsiteX42" fmla="*/ 287516 w 6373761"/>
                <a:gd name="connsiteY42" fmla="*/ 2808510 h 6874714"/>
                <a:gd name="connsiteX43" fmla="*/ 254230 w 6373761"/>
                <a:gd name="connsiteY43" fmla="*/ 2889788 h 6874714"/>
                <a:gd name="connsiteX44" fmla="*/ 223042 w 6373761"/>
                <a:gd name="connsiteY44" fmla="*/ 2971968 h 6874714"/>
                <a:gd name="connsiteX45" fmla="*/ 121611 w 6373761"/>
                <a:gd name="connsiteY45" fmla="*/ 3308544 h 6874714"/>
                <a:gd name="connsiteX46" fmla="*/ 39314 w 6373761"/>
                <a:gd name="connsiteY46" fmla="*/ 4005912 h 6874714"/>
                <a:gd name="connsiteX47" fmla="*/ 73910 w 6373761"/>
                <a:gd name="connsiteY47" fmla="*/ 4354081 h 6874714"/>
                <a:gd name="connsiteX48" fmla="*/ 179534 w 6373761"/>
                <a:gd name="connsiteY48" fmla="*/ 4687050 h 6874714"/>
                <a:gd name="connsiteX49" fmla="*/ 215964 w 6373761"/>
                <a:gd name="connsiteY49" fmla="*/ 4766654 h 6874714"/>
                <a:gd name="connsiteX50" fmla="*/ 256457 w 6373761"/>
                <a:gd name="connsiteY50" fmla="*/ 4844455 h 6874714"/>
                <a:gd name="connsiteX51" fmla="*/ 346225 w 6373761"/>
                <a:gd name="connsiteY51" fmla="*/ 4995290 h 6874714"/>
                <a:gd name="connsiteX52" fmla="*/ 445296 w 6373761"/>
                <a:gd name="connsiteY52" fmla="*/ 5140971 h 6874714"/>
                <a:gd name="connsiteX53" fmla="*/ 551443 w 6373761"/>
                <a:gd name="connsiteY53" fmla="*/ 5282531 h 6874714"/>
                <a:gd name="connsiteX54" fmla="*/ 772387 w 6373761"/>
                <a:gd name="connsiteY54" fmla="*/ 5562561 h 6874714"/>
                <a:gd name="connsiteX55" fmla="*/ 882858 w 6373761"/>
                <a:gd name="connsiteY55" fmla="*/ 5704507 h 6874714"/>
                <a:gd name="connsiteX56" fmla="*/ 990316 w 6373761"/>
                <a:gd name="connsiteY56" fmla="*/ 5848258 h 6874714"/>
                <a:gd name="connsiteX57" fmla="*/ 1097774 w 6373761"/>
                <a:gd name="connsiteY57" fmla="*/ 5987114 h 6874714"/>
                <a:gd name="connsiteX58" fmla="*/ 1210080 w 6373761"/>
                <a:gd name="connsiteY58" fmla="*/ 6121203 h 6874714"/>
                <a:gd name="connsiteX59" fmla="*/ 1448192 w 6373761"/>
                <a:gd name="connsiteY59" fmla="*/ 6374054 h 6874714"/>
                <a:gd name="connsiteX60" fmla="*/ 1982991 w 6373761"/>
                <a:gd name="connsiteY60" fmla="*/ 6796158 h 6874714"/>
                <a:gd name="connsiteX61" fmla="*/ 2118475 w 6373761"/>
                <a:gd name="connsiteY61" fmla="*/ 6874714 h 6874714"/>
                <a:gd name="connsiteX62" fmla="*/ 1569874 w 6373761"/>
                <a:gd name="connsiteY62" fmla="*/ 6874714 h 6874714"/>
                <a:gd name="connsiteX63" fmla="*/ 1507802 w 6373761"/>
                <a:gd name="connsiteY63" fmla="*/ 6817815 h 6874714"/>
                <a:gd name="connsiteX64" fmla="*/ 1256865 w 6373761"/>
                <a:gd name="connsiteY64" fmla="*/ 6543437 h 6874714"/>
                <a:gd name="connsiteX65" fmla="*/ 1038410 w 6373761"/>
                <a:gd name="connsiteY65" fmla="*/ 6248722 h 6874714"/>
                <a:gd name="connsiteX66" fmla="*/ 845380 w 6373761"/>
                <a:gd name="connsiteY66" fmla="*/ 5941386 h 6874714"/>
                <a:gd name="connsiteX67" fmla="*/ 755351 w 6373761"/>
                <a:gd name="connsiteY67" fmla="*/ 5788877 h 6874714"/>
                <a:gd name="connsiteX68" fmla="*/ 661784 w 6373761"/>
                <a:gd name="connsiteY68" fmla="*/ 5638944 h 6874714"/>
                <a:gd name="connsiteX69" fmla="*/ 466525 w 6373761"/>
                <a:gd name="connsiteY69" fmla="*/ 5340366 h 6874714"/>
                <a:gd name="connsiteX70" fmla="*/ 370992 w 6373761"/>
                <a:gd name="connsiteY70" fmla="*/ 5188502 h 6874714"/>
                <a:gd name="connsiteX71" fmla="*/ 280046 w 6373761"/>
                <a:gd name="connsiteY71" fmla="*/ 5033287 h 6874714"/>
                <a:gd name="connsiteX72" fmla="*/ 126853 w 6373761"/>
                <a:gd name="connsiteY72" fmla="*/ 4707660 h 6874714"/>
                <a:gd name="connsiteX73" fmla="*/ 30272 w 6373761"/>
                <a:gd name="connsiteY73" fmla="*/ 4362068 h 6874714"/>
                <a:gd name="connsiteX74" fmla="*/ 0 w 6373761"/>
                <a:gd name="connsiteY74" fmla="*/ 4005912 h 6874714"/>
                <a:gd name="connsiteX75" fmla="*/ 270480 w 6373761"/>
                <a:gd name="connsiteY75" fmla="*/ 2610532 h 6874714"/>
                <a:gd name="connsiteX76" fmla="*/ 415942 w 6373761"/>
                <a:gd name="connsiteY76" fmla="*/ 2280526 h 6874714"/>
                <a:gd name="connsiteX77" fmla="*/ 590102 w 6373761"/>
                <a:gd name="connsiteY77" fmla="*/ 1962626 h 6874714"/>
                <a:gd name="connsiteX78" fmla="*/ 1020719 w 6373761"/>
                <a:gd name="connsiteY78" fmla="*/ 1373070 h 6874714"/>
                <a:gd name="connsiteX79" fmla="*/ 1275080 w 6373761"/>
                <a:gd name="connsiteY79" fmla="*/ 1107081 h 6874714"/>
                <a:gd name="connsiteX80" fmla="*/ 1342437 w 6373761"/>
                <a:gd name="connsiteY80" fmla="*/ 1043965 h 6874714"/>
                <a:gd name="connsiteX81" fmla="*/ 1411106 w 6373761"/>
                <a:gd name="connsiteY81" fmla="*/ 982138 h 6874714"/>
                <a:gd name="connsiteX82" fmla="*/ 1553029 w 6373761"/>
                <a:gd name="connsiteY82" fmla="*/ 863376 h 6874714"/>
                <a:gd name="connsiteX83" fmla="*/ 2173401 w 6373761"/>
                <a:gd name="connsiteY83" fmla="*/ 454409 h 6874714"/>
                <a:gd name="connsiteX84" fmla="*/ 3599708 w 6373761"/>
                <a:gd name="connsiteY84" fmla="*/ 16332 h 6874714"/>
                <a:gd name="connsiteX85" fmla="*/ 3975975 w 6373761"/>
                <a:gd name="connsiteY85" fmla="*/ 263 h 68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73761" h="6874714">
                  <a:moveTo>
                    <a:pt x="6373761" y="5771297"/>
                  </a:moveTo>
                  <a:lnTo>
                    <a:pt x="6373761" y="6247960"/>
                  </a:lnTo>
                  <a:lnTo>
                    <a:pt x="6235932" y="6361930"/>
                  </a:lnTo>
                  <a:cubicBezTo>
                    <a:pt x="6143250" y="6437460"/>
                    <a:pt x="6051059" y="6512200"/>
                    <a:pt x="5960375" y="6587489"/>
                  </a:cubicBezTo>
                  <a:lnTo>
                    <a:pt x="5822907" y="6701871"/>
                  </a:lnTo>
                  <a:cubicBezTo>
                    <a:pt x="5776123" y="6740385"/>
                    <a:pt x="5729079" y="6778899"/>
                    <a:pt x="5681115" y="6816896"/>
                  </a:cubicBezTo>
                  <a:lnTo>
                    <a:pt x="5604096" y="6874714"/>
                  </a:lnTo>
                  <a:lnTo>
                    <a:pt x="4878485" y="6874714"/>
                  </a:lnTo>
                  <a:lnTo>
                    <a:pt x="5006014" y="6800200"/>
                  </a:lnTo>
                  <a:cubicBezTo>
                    <a:pt x="5054354" y="6770429"/>
                    <a:pt x="5102285" y="6739483"/>
                    <a:pt x="5149855" y="6707667"/>
                  </a:cubicBezTo>
                  <a:cubicBezTo>
                    <a:pt x="5244993" y="6643906"/>
                    <a:pt x="5338561" y="6576025"/>
                    <a:pt x="5431866" y="6506210"/>
                  </a:cubicBezTo>
                  <a:cubicBezTo>
                    <a:pt x="5478386" y="6471304"/>
                    <a:pt x="5524777" y="6435495"/>
                    <a:pt x="5571036" y="6399557"/>
                  </a:cubicBezTo>
                  <a:lnTo>
                    <a:pt x="5711649" y="6288912"/>
                  </a:lnTo>
                  <a:cubicBezTo>
                    <a:pt x="5902059" y="6140395"/>
                    <a:pt x="6093257" y="5998320"/>
                    <a:pt x="6276589" y="5852379"/>
                  </a:cubicBezTo>
                  <a:close/>
                  <a:moveTo>
                    <a:pt x="3975975" y="263"/>
                  </a:moveTo>
                  <a:cubicBezTo>
                    <a:pt x="4101550" y="1809"/>
                    <a:pt x="4226830" y="10149"/>
                    <a:pt x="4350473" y="24963"/>
                  </a:cubicBezTo>
                  <a:cubicBezTo>
                    <a:pt x="4598149" y="54846"/>
                    <a:pt x="4842943" y="108687"/>
                    <a:pt x="5077909" y="189450"/>
                  </a:cubicBezTo>
                  <a:cubicBezTo>
                    <a:pt x="5312876" y="269955"/>
                    <a:pt x="5537357" y="376867"/>
                    <a:pt x="5746507" y="505804"/>
                  </a:cubicBezTo>
                  <a:cubicBezTo>
                    <a:pt x="5955527" y="634999"/>
                    <a:pt x="6148688" y="786864"/>
                    <a:pt x="6322456" y="956633"/>
                  </a:cubicBezTo>
                  <a:lnTo>
                    <a:pt x="6373761" y="1011863"/>
                  </a:lnTo>
                  <a:lnTo>
                    <a:pt x="6373761" y="1185075"/>
                  </a:lnTo>
                  <a:lnTo>
                    <a:pt x="6359489" y="1169497"/>
                  </a:lnTo>
                  <a:cubicBezTo>
                    <a:pt x="6318811" y="1127602"/>
                    <a:pt x="6276917" y="1086890"/>
                    <a:pt x="6233869" y="1047442"/>
                  </a:cubicBezTo>
                  <a:cubicBezTo>
                    <a:pt x="6147509" y="968870"/>
                    <a:pt x="6056431" y="895448"/>
                    <a:pt x="5961423" y="827953"/>
                  </a:cubicBezTo>
                  <a:cubicBezTo>
                    <a:pt x="5865891" y="761102"/>
                    <a:pt x="5766688" y="699403"/>
                    <a:pt x="5663555" y="645304"/>
                  </a:cubicBezTo>
                  <a:cubicBezTo>
                    <a:pt x="5457943" y="535816"/>
                    <a:pt x="5238703" y="453894"/>
                    <a:pt x="5013827" y="397863"/>
                  </a:cubicBezTo>
                  <a:cubicBezTo>
                    <a:pt x="4788953" y="341703"/>
                    <a:pt x="4558442" y="310917"/>
                    <a:pt x="4327409" y="302545"/>
                  </a:cubicBezTo>
                  <a:cubicBezTo>
                    <a:pt x="4096111" y="293012"/>
                    <a:pt x="3867174" y="305893"/>
                    <a:pt x="3639939" y="338868"/>
                  </a:cubicBezTo>
                  <a:cubicBezTo>
                    <a:pt x="3526585" y="355999"/>
                    <a:pt x="3413885" y="377254"/>
                    <a:pt x="3302495" y="403659"/>
                  </a:cubicBezTo>
                  <a:cubicBezTo>
                    <a:pt x="3191107" y="430451"/>
                    <a:pt x="3080634" y="460978"/>
                    <a:pt x="2971604" y="496273"/>
                  </a:cubicBezTo>
                  <a:cubicBezTo>
                    <a:pt x="2862573" y="531437"/>
                    <a:pt x="2754854" y="570852"/>
                    <a:pt x="2648706" y="614389"/>
                  </a:cubicBezTo>
                  <a:cubicBezTo>
                    <a:pt x="2542690" y="658056"/>
                    <a:pt x="2438114" y="705714"/>
                    <a:pt x="2335374" y="757109"/>
                  </a:cubicBezTo>
                  <a:cubicBezTo>
                    <a:pt x="2129894" y="859769"/>
                    <a:pt x="1931228" y="976855"/>
                    <a:pt x="1741342" y="1107725"/>
                  </a:cubicBezTo>
                  <a:cubicBezTo>
                    <a:pt x="1694035" y="1140571"/>
                    <a:pt x="1646858" y="1173933"/>
                    <a:pt x="1600861" y="1208710"/>
                  </a:cubicBezTo>
                  <a:cubicBezTo>
                    <a:pt x="1577535" y="1225713"/>
                    <a:pt x="1554732" y="1243361"/>
                    <a:pt x="1531799" y="1260879"/>
                  </a:cubicBezTo>
                  <a:cubicBezTo>
                    <a:pt x="1508735" y="1278267"/>
                    <a:pt x="1486064" y="1296171"/>
                    <a:pt x="1463655" y="1314333"/>
                  </a:cubicBezTo>
                  <a:cubicBezTo>
                    <a:pt x="1373627" y="1386853"/>
                    <a:pt x="1285564" y="1462077"/>
                    <a:pt x="1200777" y="1541166"/>
                  </a:cubicBezTo>
                  <a:cubicBezTo>
                    <a:pt x="1030810" y="1698827"/>
                    <a:pt x="873161" y="1870785"/>
                    <a:pt x="731501" y="2055754"/>
                  </a:cubicBezTo>
                  <a:cubicBezTo>
                    <a:pt x="660734" y="2148239"/>
                    <a:pt x="593771" y="2243944"/>
                    <a:pt x="531393" y="2342739"/>
                  </a:cubicBezTo>
                  <a:cubicBezTo>
                    <a:pt x="470063" y="2442050"/>
                    <a:pt x="412140" y="2543810"/>
                    <a:pt x="361033" y="2649046"/>
                  </a:cubicBezTo>
                  <a:cubicBezTo>
                    <a:pt x="347798" y="2675194"/>
                    <a:pt x="335479" y="2701728"/>
                    <a:pt x="323292" y="2728263"/>
                  </a:cubicBezTo>
                  <a:lnTo>
                    <a:pt x="304945" y="2768193"/>
                  </a:lnTo>
                  <a:lnTo>
                    <a:pt x="287516" y="2808510"/>
                  </a:lnTo>
                  <a:cubicBezTo>
                    <a:pt x="276115" y="2835432"/>
                    <a:pt x="264583" y="2862352"/>
                    <a:pt x="254230" y="2889788"/>
                  </a:cubicBezTo>
                  <a:cubicBezTo>
                    <a:pt x="243877" y="2917224"/>
                    <a:pt x="232477" y="2944274"/>
                    <a:pt x="223042" y="2971968"/>
                  </a:cubicBezTo>
                  <a:cubicBezTo>
                    <a:pt x="182679" y="3081970"/>
                    <a:pt x="148475" y="3194291"/>
                    <a:pt x="121611" y="3308544"/>
                  </a:cubicBezTo>
                  <a:cubicBezTo>
                    <a:pt x="67096" y="3536534"/>
                    <a:pt x="39183" y="3771224"/>
                    <a:pt x="39314" y="4005912"/>
                  </a:cubicBezTo>
                  <a:cubicBezTo>
                    <a:pt x="39969" y="4122871"/>
                    <a:pt x="51109" y="4239571"/>
                    <a:pt x="73910" y="4354081"/>
                  </a:cubicBezTo>
                  <a:cubicBezTo>
                    <a:pt x="97892" y="4468334"/>
                    <a:pt x="132619" y="4580140"/>
                    <a:pt x="179534" y="4687050"/>
                  </a:cubicBezTo>
                  <a:cubicBezTo>
                    <a:pt x="190673" y="4713972"/>
                    <a:pt x="203647" y="4740249"/>
                    <a:pt x="215964" y="4766654"/>
                  </a:cubicBezTo>
                  <a:cubicBezTo>
                    <a:pt x="229332" y="4792674"/>
                    <a:pt x="242043" y="4818950"/>
                    <a:pt x="256457" y="4844455"/>
                  </a:cubicBezTo>
                  <a:cubicBezTo>
                    <a:pt x="283978" y="4895978"/>
                    <a:pt x="314642" y="4945956"/>
                    <a:pt x="346225" y="4995290"/>
                  </a:cubicBezTo>
                  <a:cubicBezTo>
                    <a:pt x="377676" y="5044752"/>
                    <a:pt x="411355" y="5092926"/>
                    <a:pt x="445296" y="5140971"/>
                  </a:cubicBezTo>
                  <a:cubicBezTo>
                    <a:pt x="479760" y="5188630"/>
                    <a:pt x="515537" y="5235645"/>
                    <a:pt x="551443" y="5282531"/>
                  </a:cubicBezTo>
                  <a:cubicBezTo>
                    <a:pt x="623387" y="5376434"/>
                    <a:pt x="698608" y="5468402"/>
                    <a:pt x="772387" y="5562561"/>
                  </a:cubicBezTo>
                  <a:cubicBezTo>
                    <a:pt x="809472" y="5609448"/>
                    <a:pt x="846428" y="5656719"/>
                    <a:pt x="882858" y="5704507"/>
                  </a:cubicBezTo>
                  <a:cubicBezTo>
                    <a:pt x="919159" y="5751909"/>
                    <a:pt x="955196" y="5802273"/>
                    <a:pt x="990316" y="5848258"/>
                  </a:cubicBezTo>
                  <a:cubicBezTo>
                    <a:pt x="1025175" y="5895402"/>
                    <a:pt x="1061736" y="5941129"/>
                    <a:pt x="1097774" y="5987114"/>
                  </a:cubicBezTo>
                  <a:cubicBezTo>
                    <a:pt x="1134860" y="6032326"/>
                    <a:pt x="1171684" y="6077536"/>
                    <a:pt x="1210080" y="6121203"/>
                  </a:cubicBezTo>
                  <a:cubicBezTo>
                    <a:pt x="1286350" y="6209051"/>
                    <a:pt x="1365632" y="6293677"/>
                    <a:pt x="1448192" y="6374054"/>
                  </a:cubicBezTo>
                  <a:cubicBezTo>
                    <a:pt x="1613572" y="6534420"/>
                    <a:pt x="1792057" y="6677526"/>
                    <a:pt x="1982991" y="6796158"/>
                  </a:cubicBezTo>
                  <a:lnTo>
                    <a:pt x="2118475" y="6874714"/>
                  </a:lnTo>
                  <a:lnTo>
                    <a:pt x="1569874" y="6874714"/>
                  </a:lnTo>
                  <a:lnTo>
                    <a:pt x="1507802" y="6817815"/>
                  </a:lnTo>
                  <a:cubicBezTo>
                    <a:pt x="1418412" y="6730595"/>
                    <a:pt x="1334903" y="6638562"/>
                    <a:pt x="1256865" y="6543437"/>
                  </a:cubicBezTo>
                  <a:cubicBezTo>
                    <a:pt x="1179155" y="6447861"/>
                    <a:pt x="1106817" y="6349194"/>
                    <a:pt x="1038410" y="6248722"/>
                  </a:cubicBezTo>
                  <a:cubicBezTo>
                    <a:pt x="969873" y="6148253"/>
                    <a:pt x="905922" y="6045592"/>
                    <a:pt x="845380" y="5941386"/>
                  </a:cubicBezTo>
                  <a:cubicBezTo>
                    <a:pt x="814453" y="5888704"/>
                    <a:pt x="786147" y="5839370"/>
                    <a:pt x="755351" y="5788877"/>
                  </a:cubicBezTo>
                  <a:cubicBezTo>
                    <a:pt x="724817" y="5738771"/>
                    <a:pt x="693760" y="5688665"/>
                    <a:pt x="661784" y="5638944"/>
                  </a:cubicBezTo>
                  <a:lnTo>
                    <a:pt x="466525" y="5340366"/>
                  </a:lnTo>
                  <a:cubicBezTo>
                    <a:pt x="434156" y="5290131"/>
                    <a:pt x="402181" y="5239639"/>
                    <a:pt x="370992" y="5188502"/>
                  </a:cubicBezTo>
                  <a:cubicBezTo>
                    <a:pt x="339803" y="5137364"/>
                    <a:pt x="308876" y="5086099"/>
                    <a:pt x="280046" y="5033287"/>
                  </a:cubicBezTo>
                  <a:cubicBezTo>
                    <a:pt x="222255" y="4928179"/>
                    <a:pt x="169181" y="4819982"/>
                    <a:pt x="126853" y="4707660"/>
                  </a:cubicBezTo>
                  <a:cubicBezTo>
                    <a:pt x="83739" y="4595725"/>
                    <a:pt x="51764" y="4479670"/>
                    <a:pt x="30272" y="4362068"/>
                  </a:cubicBezTo>
                  <a:cubicBezTo>
                    <a:pt x="9698" y="4244466"/>
                    <a:pt x="0" y="4125060"/>
                    <a:pt x="0" y="4005912"/>
                  </a:cubicBezTo>
                  <a:cubicBezTo>
                    <a:pt x="1704" y="3530867"/>
                    <a:pt x="95140" y="3057110"/>
                    <a:pt x="270480" y="2610532"/>
                  </a:cubicBezTo>
                  <a:cubicBezTo>
                    <a:pt x="314511" y="2498984"/>
                    <a:pt x="362212" y="2388466"/>
                    <a:pt x="415942" y="2280526"/>
                  </a:cubicBezTo>
                  <a:cubicBezTo>
                    <a:pt x="468884" y="2172197"/>
                    <a:pt x="527199" y="2066188"/>
                    <a:pt x="590102" y="1962626"/>
                  </a:cubicBezTo>
                  <a:cubicBezTo>
                    <a:pt x="716037" y="1755631"/>
                    <a:pt x="859794" y="1557653"/>
                    <a:pt x="1020719" y="1373070"/>
                  </a:cubicBezTo>
                  <a:cubicBezTo>
                    <a:pt x="1101575" y="1281101"/>
                    <a:pt x="1185969" y="1191838"/>
                    <a:pt x="1275080" y="1107081"/>
                  </a:cubicBezTo>
                  <a:cubicBezTo>
                    <a:pt x="1297227" y="1085699"/>
                    <a:pt x="1319504" y="1064575"/>
                    <a:pt x="1342437" y="1043965"/>
                  </a:cubicBezTo>
                  <a:cubicBezTo>
                    <a:pt x="1365240" y="1023226"/>
                    <a:pt x="1387648" y="1002102"/>
                    <a:pt x="1411106" y="982138"/>
                  </a:cubicBezTo>
                  <a:cubicBezTo>
                    <a:pt x="1457497" y="941563"/>
                    <a:pt x="1505065" y="902276"/>
                    <a:pt x="1553029" y="863376"/>
                  </a:cubicBezTo>
                  <a:cubicBezTo>
                    <a:pt x="1745798" y="708806"/>
                    <a:pt x="1954030" y="571882"/>
                    <a:pt x="2173401" y="454409"/>
                  </a:cubicBezTo>
                  <a:cubicBezTo>
                    <a:pt x="2612013" y="219334"/>
                    <a:pt x="3099505" y="65666"/>
                    <a:pt x="3599708" y="16332"/>
                  </a:cubicBezTo>
                  <a:cubicBezTo>
                    <a:pt x="3724530" y="3966"/>
                    <a:pt x="3850400" y="-1283"/>
                    <a:pt x="3975975" y="26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61023DD2-2E6F-4419-B404-80F08460B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65276" y="313387"/>
              <a:ext cx="6326724" cy="6561326"/>
            </a:xfrm>
            <a:custGeom>
              <a:avLst/>
              <a:gdLst>
                <a:gd name="connsiteX0" fmla="*/ 6326724 w 6326724"/>
                <a:gd name="connsiteY0" fmla="*/ 5020808 h 6561326"/>
                <a:gd name="connsiteX1" fmla="*/ 6326724 w 6326724"/>
                <a:gd name="connsiteY1" fmla="*/ 5698632 h 6561326"/>
                <a:gd name="connsiteX2" fmla="*/ 6067438 w 6326724"/>
                <a:gd name="connsiteY2" fmla="*/ 5902509 h 6561326"/>
                <a:gd name="connsiteX3" fmla="*/ 5799974 w 6326724"/>
                <a:gd name="connsiteY3" fmla="*/ 6102017 h 6561326"/>
                <a:gd name="connsiteX4" fmla="*/ 5665258 w 6326724"/>
                <a:gd name="connsiteY4" fmla="*/ 6202100 h 6561326"/>
                <a:gd name="connsiteX5" fmla="*/ 5526873 w 6326724"/>
                <a:gd name="connsiteY5" fmla="*/ 6302828 h 6561326"/>
                <a:gd name="connsiteX6" fmla="*/ 5385080 w 6326724"/>
                <a:gd name="connsiteY6" fmla="*/ 6402268 h 6561326"/>
                <a:gd name="connsiteX7" fmla="*/ 5238833 w 6326724"/>
                <a:gd name="connsiteY7" fmla="*/ 6498875 h 6561326"/>
                <a:gd name="connsiteX8" fmla="*/ 5138040 w 6326724"/>
                <a:gd name="connsiteY8" fmla="*/ 6561326 h 6561326"/>
                <a:gd name="connsiteX9" fmla="*/ 3946072 w 6326724"/>
                <a:gd name="connsiteY9" fmla="*/ 6561326 h 6561326"/>
                <a:gd name="connsiteX10" fmla="*/ 3976009 w 6326724"/>
                <a:gd name="connsiteY10" fmla="*/ 6555242 h 6561326"/>
                <a:gd name="connsiteX11" fmla="*/ 4404855 w 6326724"/>
                <a:gd name="connsiteY11" fmla="*/ 6399048 h 6561326"/>
                <a:gd name="connsiteX12" fmla="*/ 4938868 w 6326724"/>
                <a:gd name="connsiteY12" fmla="*/ 6072132 h 6561326"/>
                <a:gd name="connsiteX13" fmla="*/ 5068342 w 6326724"/>
                <a:gd name="connsiteY13" fmla="*/ 5976042 h 6561326"/>
                <a:gd name="connsiteX14" fmla="*/ 5197816 w 6326724"/>
                <a:gd name="connsiteY14" fmla="*/ 5876730 h 6561326"/>
                <a:gd name="connsiteX15" fmla="*/ 5460039 w 6326724"/>
                <a:gd name="connsiteY15" fmla="*/ 5670637 h 6561326"/>
                <a:gd name="connsiteX16" fmla="*/ 5999033 w 6326724"/>
                <a:gd name="connsiteY16" fmla="*/ 5271718 h 6561326"/>
                <a:gd name="connsiteX17" fmla="*/ 6258766 w 6326724"/>
                <a:gd name="connsiteY17" fmla="*/ 5077603 h 6561326"/>
                <a:gd name="connsiteX18" fmla="*/ 4139342 w 6326724"/>
                <a:gd name="connsiteY18" fmla="*/ 440 h 6561326"/>
                <a:gd name="connsiteX19" fmla="*/ 4315744 w 6326724"/>
                <a:gd name="connsiteY19" fmla="*/ 6808 h 6561326"/>
                <a:gd name="connsiteX20" fmla="*/ 5015400 w 6326724"/>
                <a:gd name="connsiteY20" fmla="*/ 113591 h 6561326"/>
                <a:gd name="connsiteX21" fmla="*/ 5681114 w 6326724"/>
                <a:gd name="connsiteY21" fmla="*/ 361418 h 6561326"/>
                <a:gd name="connsiteX22" fmla="*/ 6270952 w 6326724"/>
                <a:gd name="connsiteY22" fmla="*/ 755441 h 6561326"/>
                <a:gd name="connsiteX23" fmla="*/ 6326724 w 6326724"/>
                <a:gd name="connsiteY23" fmla="*/ 807432 h 6561326"/>
                <a:gd name="connsiteX24" fmla="*/ 6326724 w 6326724"/>
                <a:gd name="connsiteY24" fmla="*/ 1231565 h 6561326"/>
                <a:gd name="connsiteX25" fmla="*/ 6302093 w 6326724"/>
                <a:gd name="connsiteY25" fmla="*/ 1203002 h 6561326"/>
                <a:gd name="connsiteX26" fmla="*/ 6066914 w 6326724"/>
                <a:gd name="connsiteY26" fmla="*/ 989616 h 6561326"/>
                <a:gd name="connsiteX27" fmla="*/ 5533688 w 6326724"/>
                <a:gd name="connsiteY27" fmla="*/ 647242 h 6561326"/>
                <a:gd name="connsiteX28" fmla="*/ 4933626 w 6326724"/>
                <a:gd name="connsiteY28" fmla="*/ 432262 h 6561326"/>
                <a:gd name="connsiteX29" fmla="*/ 4296873 w 6326724"/>
                <a:gd name="connsiteY29" fmla="*/ 343126 h 6561326"/>
                <a:gd name="connsiteX30" fmla="*/ 3651602 w 6326724"/>
                <a:gd name="connsiteY30" fmla="*/ 365797 h 6561326"/>
                <a:gd name="connsiteX31" fmla="*/ 3018256 w 6326724"/>
                <a:gd name="connsiteY31" fmla="*/ 496666 h 6561326"/>
                <a:gd name="connsiteX32" fmla="*/ 2412429 w 6326724"/>
                <a:gd name="connsiteY32" fmla="*/ 724399 h 6561326"/>
                <a:gd name="connsiteX33" fmla="*/ 1329857 w 6326724"/>
                <a:gd name="connsiteY33" fmla="*/ 1424086 h 6561326"/>
                <a:gd name="connsiteX34" fmla="*/ 887314 w 6326724"/>
                <a:gd name="connsiteY34" fmla="*/ 1891015 h 6561326"/>
                <a:gd name="connsiteX35" fmla="*/ 537420 w 6326724"/>
                <a:gd name="connsiteY35" fmla="*/ 2427245 h 6561326"/>
                <a:gd name="connsiteX36" fmla="*/ 299965 w 6326724"/>
                <a:gd name="connsiteY36" fmla="*/ 3020021 h 6561326"/>
                <a:gd name="connsiteX37" fmla="*/ 213606 w 6326724"/>
                <a:gd name="connsiteY37" fmla="*/ 3651953 h 6561326"/>
                <a:gd name="connsiteX38" fmla="*/ 250036 w 6326724"/>
                <a:gd name="connsiteY38" fmla="*/ 3961352 h 6561326"/>
                <a:gd name="connsiteX39" fmla="*/ 357625 w 6326724"/>
                <a:gd name="connsiteY39" fmla="*/ 4250783 h 6561326"/>
                <a:gd name="connsiteX40" fmla="*/ 432715 w 6326724"/>
                <a:gd name="connsiteY40" fmla="*/ 4387063 h 6561326"/>
                <a:gd name="connsiteX41" fmla="*/ 518943 w 6326724"/>
                <a:gd name="connsiteY41" fmla="*/ 4518962 h 6561326"/>
                <a:gd name="connsiteX42" fmla="*/ 718133 w 6326724"/>
                <a:gd name="connsiteY42" fmla="*/ 4773874 h 6561326"/>
                <a:gd name="connsiteX43" fmla="*/ 933704 w 6326724"/>
                <a:gd name="connsiteY43" fmla="*/ 5030717 h 6561326"/>
                <a:gd name="connsiteX44" fmla="*/ 1040900 w 6326724"/>
                <a:gd name="connsiteY44" fmla="*/ 5164806 h 6561326"/>
                <a:gd name="connsiteX45" fmla="*/ 1092401 w 6326724"/>
                <a:gd name="connsiteY45" fmla="*/ 5230628 h 6561326"/>
                <a:gd name="connsiteX46" fmla="*/ 1142854 w 6326724"/>
                <a:gd name="connsiteY46" fmla="*/ 5293615 h 6561326"/>
                <a:gd name="connsiteX47" fmla="*/ 1576354 w 6326724"/>
                <a:gd name="connsiteY47" fmla="*/ 5759128 h 6561326"/>
                <a:gd name="connsiteX48" fmla="*/ 1806865 w 6326724"/>
                <a:gd name="connsiteY48" fmla="*/ 5968571 h 6561326"/>
                <a:gd name="connsiteX49" fmla="*/ 2048253 w 6326724"/>
                <a:gd name="connsiteY49" fmla="*/ 6161654 h 6561326"/>
                <a:gd name="connsiteX50" fmla="*/ 2587506 w 6326724"/>
                <a:gd name="connsiteY50" fmla="*/ 6467059 h 6561326"/>
                <a:gd name="connsiteX51" fmla="*/ 2889176 w 6326724"/>
                <a:gd name="connsiteY51" fmla="*/ 6553360 h 6561326"/>
                <a:gd name="connsiteX52" fmla="*/ 2929698 w 6326724"/>
                <a:gd name="connsiteY52" fmla="*/ 6561326 h 6561326"/>
                <a:gd name="connsiteX53" fmla="*/ 1816374 w 6326724"/>
                <a:gd name="connsiteY53" fmla="*/ 6561326 h 6561326"/>
                <a:gd name="connsiteX54" fmla="*/ 1787601 w 6326724"/>
                <a:gd name="connsiteY54" fmla="*/ 6545761 h 6561326"/>
                <a:gd name="connsiteX55" fmla="*/ 1225544 w 6326724"/>
                <a:gd name="connsiteY55" fmla="*/ 6094158 h 6561326"/>
                <a:gd name="connsiteX56" fmla="*/ 997654 w 6326724"/>
                <a:gd name="connsiteY56" fmla="*/ 5822374 h 6561326"/>
                <a:gd name="connsiteX57" fmla="*/ 798596 w 6326724"/>
                <a:gd name="connsiteY57" fmla="*/ 5534615 h 6561326"/>
                <a:gd name="connsiteX58" fmla="*/ 752075 w 6326724"/>
                <a:gd name="connsiteY58" fmla="*/ 5461324 h 6561326"/>
                <a:gd name="connsiteX59" fmla="*/ 707650 w 6326724"/>
                <a:gd name="connsiteY59" fmla="*/ 5390221 h 6561326"/>
                <a:gd name="connsiteX60" fmla="*/ 619980 w 6326724"/>
                <a:gd name="connsiteY60" fmla="*/ 5252396 h 6561326"/>
                <a:gd name="connsiteX61" fmla="*/ 438349 w 6326724"/>
                <a:gd name="connsiteY61" fmla="*/ 4970822 h 6561326"/>
                <a:gd name="connsiteX62" fmla="*/ 261044 w 6326724"/>
                <a:gd name="connsiteY62" fmla="*/ 4673145 h 6561326"/>
                <a:gd name="connsiteX63" fmla="*/ 181107 w 6326724"/>
                <a:gd name="connsiteY63" fmla="*/ 4515356 h 6561326"/>
                <a:gd name="connsiteX64" fmla="*/ 113224 w 6326724"/>
                <a:gd name="connsiteY64" fmla="*/ 4350223 h 6561326"/>
                <a:gd name="connsiteX65" fmla="*/ 61199 w 6326724"/>
                <a:gd name="connsiteY65" fmla="*/ 4178908 h 6561326"/>
                <a:gd name="connsiteX66" fmla="*/ 41804 w 6326724"/>
                <a:gd name="connsiteY66" fmla="*/ 4091577 h 6561326"/>
                <a:gd name="connsiteX67" fmla="*/ 33287 w 6326724"/>
                <a:gd name="connsiteY67" fmla="*/ 4047781 h 6561326"/>
                <a:gd name="connsiteX68" fmla="*/ 26209 w 6326724"/>
                <a:gd name="connsiteY68" fmla="*/ 4003858 h 6561326"/>
                <a:gd name="connsiteX69" fmla="*/ 0 w 6326724"/>
                <a:gd name="connsiteY69" fmla="*/ 3651953 h 6561326"/>
                <a:gd name="connsiteX70" fmla="*/ 72731 w 6326724"/>
                <a:gd name="connsiteY70" fmla="*/ 2966307 h 6561326"/>
                <a:gd name="connsiteX71" fmla="*/ 291316 w 6326724"/>
                <a:gd name="connsiteY71" fmla="*/ 2309385 h 6561326"/>
                <a:gd name="connsiteX72" fmla="*/ 1110878 w 6326724"/>
                <a:gd name="connsiteY72" fmla="*/ 1193776 h 6561326"/>
                <a:gd name="connsiteX73" fmla="*/ 1654327 w 6326724"/>
                <a:gd name="connsiteY73" fmla="*/ 756730 h 6561326"/>
                <a:gd name="connsiteX74" fmla="*/ 2261727 w 6326724"/>
                <a:gd name="connsiteY74" fmla="*/ 409720 h 6561326"/>
                <a:gd name="connsiteX75" fmla="*/ 3610060 w 6326724"/>
                <a:gd name="connsiteY75" fmla="*/ 27032 h 6561326"/>
                <a:gd name="connsiteX76" fmla="*/ 4139342 w 6326724"/>
                <a:gd name="connsiteY76" fmla="*/ 440 h 65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326724" h="6561326">
                  <a:moveTo>
                    <a:pt x="6326724" y="5020808"/>
                  </a:moveTo>
                  <a:lnTo>
                    <a:pt x="6326724" y="5698632"/>
                  </a:lnTo>
                  <a:lnTo>
                    <a:pt x="6067438" y="5902509"/>
                  </a:lnTo>
                  <a:cubicBezTo>
                    <a:pt x="5977868" y="5970407"/>
                    <a:pt x="5888364" y="6036453"/>
                    <a:pt x="5799974" y="6102017"/>
                  </a:cubicBezTo>
                  <a:lnTo>
                    <a:pt x="5665258" y="6202100"/>
                  </a:lnTo>
                  <a:cubicBezTo>
                    <a:pt x="5619654" y="6235719"/>
                    <a:pt x="5573656" y="6269596"/>
                    <a:pt x="5526873" y="6302828"/>
                  </a:cubicBezTo>
                  <a:cubicBezTo>
                    <a:pt x="5480220" y="6336189"/>
                    <a:pt x="5433044" y="6369423"/>
                    <a:pt x="5385080" y="6402268"/>
                  </a:cubicBezTo>
                  <a:cubicBezTo>
                    <a:pt x="5336988" y="6434857"/>
                    <a:pt x="5288500" y="6467187"/>
                    <a:pt x="5238833" y="6498875"/>
                  </a:cubicBezTo>
                  <a:lnTo>
                    <a:pt x="5138040" y="6561326"/>
                  </a:lnTo>
                  <a:lnTo>
                    <a:pt x="3946072" y="6561326"/>
                  </a:lnTo>
                  <a:lnTo>
                    <a:pt x="3976009" y="6555242"/>
                  </a:lnTo>
                  <a:cubicBezTo>
                    <a:pt x="4123712" y="6519227"/>
                    <a:pt x="4266863" y="6466383"/>
                    <a:pt x="4404855" y="6399048"/>
                  </a:cubicBezTo>
                  <a:cubicBezTo>
                    <a:pt x="4589500" y="6310299"/>
                    <a:pt x="4765232" y="6196690"/>
                    <a:pt x="4938868" y="6072132"/>
                  </a:cubicBezTo>
                  <a:cubicBezTo>
                    <a:pt x="4982245" y="6041089"/>
                    <a:pt x="5025359" y="6008630"/>
                    <a:pt x="5068342" y="5976042"/>
                  </a:cubicBezTo>
                  <a:cubicBezTo>
                    <a:pt x="5111588" y="5943453"/>
                    <a:pt x="5154702" y="5910349"/>
                    <a:pt x="5197816" y="5876730"/>
                  </a:cubicBezTo>
                  <a:lnTo>
                    <a:pt x="5460039" y="5670637"/>
                  </a:lnTo>
                  <a:cubicBezTo>
                    <a:pt x="5639966" y="5530365"/>
                    <a:pt x="5821596" y="5399753"/>
                    <a:pt x="5999033" y="5271718"/>
                  </a:cubicBezTo>
                  <a:cubicBezTo>
                    <a:pt x="6087686" y="5207700"/>
                    <a:pt x="6174667" y="5143360"/>
                    <a:pt x="6258766" y="5077603"/>
                  </a:cubicBezTo>
                  <a:close/>
                  <a:moveTo>
                    <a:pt x="4139342" y="440"/>
                  </a:moveTo>
                  <a:cubicBezTo>
                    <a:pt x="4198237" y="1301"/>
                    <a:pt x="4257068" y="3427"/>
                    <a:pt x="4315744" y="6808"/>
                  </a:cubicBezTo>
                  <a:cubicBezTo>
                    <a:pt x="4550841" y="20849"/>
                    <a:pt x="4785806" y="55240"/>
                    <a:pt x="5015400" y="113591"/>
                  </a:cubicBezTo>
                  <a:cubicBezTo>
                    <a:pt x="5244992" y="171812"/>
                    <a:pt x="5469212" y="254249"/>
                    <a:pt x="5681114" y="361418"/>
                  </a:cubicBezTo>
                  <a:cubicBezTo>
                    <a:pt x="5892754" y="468586"/>
                    <a:pt x="6093124" y="599584"/>
                    <a:pt x="6270952" y="755441"/>
                  </a:cubicBezTo>
                  <a:lnTo>
                    <a:pt x="6326724" y="807432"/>
                  </a:lnTo>
                  <a:lnTo>
                    <a:pt x="6326724" y="1231565"/>
                  </a:lnTo>
                  <a:lnTo>
                    <a:pt x="6302093" y="1203002"/>
                  </a:lnTo>
                  <a:cubicBezTo>
                    <a:pt x="6227937" y="1127247"/>
                    <a:pt x="6149211" y="1056081"/>
                    <a:pt x="6066914" y="989616"/>
                  </a:cubicBezTo>
                  <a:cubicBezTo>
                    <a:pt x="5902714" y="856299"/>
                    <a:pt x="5724360" y="740371"/>
                    <a:pt x="5533688" y="647242"/>
                  </a:cubicBezTo>
                  <a:cubicBezTo>
                    <a:pt x="5343146" y="553857"/>
                    <a:pt x="5141466" y="482239"/>
                    <a:pt x="4933626" y="432262"/>
                  </a:cubicBezTo>
                  <a:cubicBezTo>
                    <a:pt x="4725788" y="382156"/>
                    <a:pt x="4512182" y="353303"/>
                    <a:pt x="4296873" y="343126"/>
                  </a:cubicBezTo>
                  <a:cubicBezTo>
                    <a:pt x="4081172" y="332435"/>
                    <a:pt x="3865732" y="339520"/>
                    <a:pt x="3651602" y="365797"/>
                  </a:cubicBezTo>
                  <a:cubicBezTo>
                    <a:pt x="3437604" y="392202"/>
                    <a:pt x="3225572" y="436384"/>
                    <a:pt x="3018256" y="496666"/>
                  </a:cubicBezTo>
                  <a:cubicBezTo>
                    <a:pt x="2810809" y="556691"/>
                    <a:pt x="2608474" y="634362"/>
                    <a:pt x="2412429" y="724399"/>
                  </a:cubicBezTo>
                  <a:cubicBezTo>
                    <a:pt x="2019160" y="902541"/>
                    <a:pt x="1651969" y="1138775"/>
                    <a:pt x="1329857" y="1424086"/>
                  </a:cubicBezTo>
                  <a:cubicBezTo>
                    <a:pt x="1169326" y="1567192"/>
                    <a:pt x="1020588" y="1723307"/>
                    <a:pt x="887314" y="1891015"/>
                  </a:cubicBezTo>
                  <a:cubicBezTo>
                    <a:pt x="753778" y="2058466"/>
                    <a:pt x="635967" y="2238026"/>
                    <a:pt x="537420" y="2427245"/>
                  </a:cubicBezTo>
                  <a:cubicBezTo>
                    <a:pt x="438874" y="2616335"/>
                    <a:pt x="356839" y="2814313"/>
                    <a:pt x="299965" y="3020021"/>
                  </a:cubicBezTo>
                  <a:cubicBezTo>
                    <a:pt x="242961" y="3225212"/>
                    <a:pt x="213474" y="3438518"/>
                    <a:pt x="213606" y="3651953"/>
                  </a:cubicBezTo>
                  <a:cubicBezTo>
                    <a:pt x="214785" y="3756804"/>
                    <a:pt x="225269" y="3860881"/>
                    <a:pt x="250036" y="3961352"/>
                  </a:cubicBezTo>
                  <a:cubicBezTo>
                    <a:pt x="274412" y="4061950"/>
                    <a:pt x="312284" y="4158171"/>
                    <a:pt x="357625" y="4250783"/>
                  </a:cubicBezTo>
                  <a:cubicBezTo>
                    <a:pt x="380558" y="4297025"/>
                    <a:pt x="405982" y="4342366"/>
                    <a:pt x="432715" y="4387063"/>
                  </a:cubicBezTo>
                  <a:cubicBezTo>
                    <a:pt x="459841" y="4431630"/>
                    <a:pt x="488803" y="4475554"/>
                    <a:pt x="518943" y="4518962"/>
                  </a:cubicBezTo>
                  <a:cubicBezTo>
                    <a:pt x="580011" y="4605521"/>
                    <a:pt x="647893" y="4689504"/>
                    <a:pt x="718133" y="4773874"/>
                  </a:cubicBezTo>
                  <a:cubicBezTo>
                    <a:pt x="788374" y="4858372"/>
                    <a:pt x="861760" y="4942871"/>
                    <a:pt x="933704" y="5030717"/>
                  </a:cubicBezTo>
                  <a:cubicBezTo>
                    <a:pt x="969742" y="5074512"/>
                    <a:pt x="1005387" y="5119337"/>
                    <a:pt x="1040900" y="5164806"/>
                  </a:cubicBezTo>
                  <a:lnTo>
                    <a:pt x="1092401" y="5230628"/>
                  </a:lnTo>
                  <a:cubicBezTo>
                    <a:pt x="1109306" y="5251624"/>
                    <a:pt x="1125425" y="5273135"/>
                    <a:pt x="1142854" y="5293615"/>
                  </a:cubicBezTo>
                  <a:cubicBezTo>
                    <a:pt x="1278880" y="5460293"/>
                    <a:pt x="1426438" y="5613704"/>
                    <a:pt x="1576354" y="5759128"/>
                  </a:cubicBezTo>
                  <a:cubicBezTo>
                    <a:pt x="1651706" y="5831519"/>
                    <a:pt x="1728368" y="5901461"/>
                    <a:pt x="1806865" y="5968571"/>
                  </a:cubicBezTo>
                  <a:cubicBezTo>
                    <a:pt x="1885362" y="6035680"/>
                    <a:pt x="1965299" y="6100599"/>
                    <a:pt x="2048253" y="6161654"/>
                  </a:cubicBezTo>
                  <a:cubicBezTo>
                    <a:pt x="2213502" y="6284022"/>
                    <a:pt x="2391724" y="6393380"/>
                    <a:pt x="2587506" y="6467059"/>
                  </a:cubicBezTo>
                  <a:cubicBezTo>
                    <a:pt x="2685137" y="6503898"/>
                    <a:pt x="2786304" y="6532106"/>
                    <a:pt x="2889176" y="6553360"/>
                  </a:cubicBezTo>
                  <a:lnTo>
                    <a:pt x="2929698" y="6561326"/>
                  </a:lnTo>
                  <a:lnTo>
                    <a:pt x="1816374" y="6561326"/>
                  </a:lnTo>
                  <a:lnTo>
                    <a:pt x="1787601" y="6545761"/>
                  </a:lnTo>
                  <a:cubicBezTo>
                    <a:pt x="1577272" y="6422749"/>
                    <a:pt x="1389483" y="6266761"/>
                    <a:pt x="1225544" y="6094158"/>
                  </a:cubicBezTo>
                  <a:cubicBezTo>
                    <a:pt x="1143116" y="6007986"/>
                    <a:pt x="1068158" y="5916274"/>
                    <a:pt x="997654" y="5822374"/>
                  </a:cubicBezTo>
                  <a:cubicBezTo>
                    <a:pt x="927546" y="5728086"/>
                    <a:pt x="860842" y="5632381"/>
                    <a:pt x="798596" y="5534615"/>
                  </a:cubicBezTo>
                  <a:cubicBezTo>
                    <a:pt x="782608" y="5510399"/>
                    <a:pt x="767537" y="5485797"/>
                    <a:pt x="752075" y="5461324"/>
                  </a:cubicBezTo>
                  <a:lnTo>
                    <a:pt x="707650" y="5390221"/>
                  </a:lnTo>
                  <a:cubicBezTo>
                    <a:pt x="679213" y="5344237"/>
                    <a:pt x="649728" y="5298638"/>
                    <a:pt x="619980" y="5252396"/>
                  </a:cubicBezTo>
                  <a:lnTo>
                    <a:pt x="438349" y="4970822"/>
                  </a:lnTo>
                  <a:cubicBezTo>
                    <a:pt x="377413" y="4874860"/>
                    <a:pt x="317263" y="4776064"/>
                    <a:pt x="261044" y="4673145"/>
                  </a:cubicBezTo>
                  <a:cubicBezTo>
                    <a:pt x="233000" y="4621622"/>
                    <a:pt x="205874" y="4569197"/>
                    <a:pt x="181107" y="4515356"/>
                  </a:cubicBezTo>
                  <a:cubicBezTo>
                    <a:pt x="156470" y="4461385"/>
                    <a:pt x="133537" y="4406385"/>
                    <a:pt x="113224" y="4350223"/>
                  </a:cubicBezTo>
                  <a:cubicBezTo>
                    <a:pt x="93305" y="4293934"/>
                    <a:pt x="75614" y="4236872"/>
                    <a:pt x="61199" y="4178908"/>
                  </a:cubicBezTo>
                  <a:cubicBezTo>
                    <a:pt x="54385" y="4149927"/>
                    <a:pt x="47440" y="4120815"/>
                    <a:pt x="41804" y="4091577"/>
                  </a:cubicBezTo>
                  <a:lnTo>
                    <a:pt x="33287" y="4047781"/>
                  </a:lnTo>
                  <a:lnTo>
                    <a:pt x="26209" y="4003858"/>
                  </a:lnTo>
                  <a:cubicBezTo>
                    <a:pt x="7732" y="3886643"/>
                    <a:pt x="0" y="3768783"/>
                    <a:pt x="0" y="3651953"/>
                  </a:cubicBezTo>
                  <a:cubicBezTo>
                    <a:pt x="524" y="3422031"/>
                    <a:pt x="25030" y="3192109"/>
                    <a:pt x="72731" y="2966307"/>
                  </a:cubicBezTo>
                  <a:cubicBezTo>
                    <a:pt x="120301" y="2740634"/>
                    <a:pt x="193163" y="2519343"/>
                    <a:pt x="291316" y="2309385"/>
                  </a:cubicBezTo>
                  <a:cubicBezTo>
                    <a:pt x="488540" y="1889469"/>
                    <a:pt x="774352" y="1513736"/>
                    <a:pt x="1110878" y="1193776"/>
                  </a:cubicBezTo>
                  <a:cubicBezTo>
                    <a:pt x="1279535" y="1033797"/>
                    <a:pt x="1461821" y="887856"/>
                    <a:pt x="1654327" y="756730"/>
                  </a:cubicBezTo>
                  <a:cubicBezTo>
                    <a:pt x="1847096" y="625732"/>
                    <a:pt x="2049956" y="509031"/>
                    <a:pt x="2261727" y="409720"/>
                  </a:cubicBezTo>
                  <a:cubicBezTo>
                    <a:pt x="2685792" y="212515"/>
                    <a:pt x="3142357" y="82162"/>
                    <a:pt x="3610060" y="27032"/>
                  </a:cubicBezTo>
                  <a:cubicBezTo>
                    <a:pt x="3785399" y="6647"/>
                    <a:pt x="3962657" y="-2144"/>
                    <a:pt x="4139342" y="4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C4A6C98-F96E-4587-B01F-A9B01BBFA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1866928 h 6521594"/>
                <a:gd name="connsiteX4" fmla="*/ 6212358 w 6321679"/>
                <a:gd name="connsiteY4" fmla="*/ 1689281 h 6521594"/>
                <a:gd name="connsiteX5" fmla="*/ 6049880 w 6321679"/>
                <a:gd name="connsiteY5" fmla="*/ 1477173 h 6521594"/>
                <a:gd name="connsiteX6" fmla="*/ 5248663 w 6321679"/>
                <a:gd name="connsiteY6" fmla="*/ 869327 h 6521594"/>
                <a:gd name="connsiteX7" fmla="*/ 4150102 w 6321679"/>
                <a:gd name="connsiteY7" fmla="*/ 644042 h 6521594"/>
                <a:gd name="connsiteX8" fmla="*/ 2867946 w 6321679"/>
                <a:gd name="connsiteY8" fmla="*/ 886459 h 6521594"/>
                <a:gd name="connsiteX9" fmla="*/ 1728892 w 6321679"/>
                <a:gd name="connsiteY9" fmla="*/ 1552397 h 6521594"/>
                <a:gd name="connsiteX10" fmla="*/ 941043 w 6321679"/>
                <a:gd name="connsiteY10" fmla="*/ 2512664 h 6521594"/>
                <a:gd name="connsiteX11" fmla="*/ 655362 w 6321679"/>
                <a:gd name="connsiteY11" fmla="*/ 3630204 h 6521594"/>
                <a:gd name="connsiteX12" fmla="*/ 1128177 w 6321679"/>
                <a:gd name="connsiteY12" fmla="*/ 4667883 h 6521594"/>
                <a:gd name="connsiteX13" fmla="*/ 1366419 w 6321679"/>
                <a:gd name="connsiteY13" fmla="*/ 4997246 h 6521594"/>
                <a:gd name="connsiteX14" fmla="*/ 3601937 w 6321679"/>
                <a:gd name="connsiteY14" fmla="*/ 6284685 h 6521594"/>
                <a:gd name="connsiteX15" fmla="*/ 5298985 w 6321679"/>
                <a:gd name="connsiteY15" fmla="*/ 5492643 h 6521594"/>
                <a:gd name="connsiteX16" fmla="*/ 5505513 w 6321679"/>
                <a:gd name="connsiteY16" fmla="*/ 5335367 h 6521594"/>
                <a:gd name="connsiteX17" fmla="*/ 6252618 w 6321679"/>
                <a:gd name="connsiteY17" fmla="*/ 4722492 h 6521594"/>
                <a:gd name="connsiteX18" fmla="*/ 6321679 w 6321679"/>
                <a:gd name="connsiteY18" fmla="*/ 4651477 h 6521594"/>
                <a:gd name="connsiteX19" fmla="*/ 6321679 w 6321679"/>
                <a:gd name="connsiteY19" fmla="*/ 5523097 h 6521594"/>
                <a:gd name="connsiteX20" fmla="*/ 6024428 w 6321679"/>
                <a:gd name="connsiteY20" fmla="*/ 5754969 h 6521594"/>
                <a:gd name="connsiteX21" fmla="*/ 5702345 w 6321679"/>
                <a:gd name="connsiteY21" fmla="*/ 6000018 h 6521594"/>
                <a:gd name="connsiteX22" fmla="*/ 4988380 w 6321679"/>
                <a:gd name="connsiteY22" fmla="*/ 6506549 h 6521594"/>
                <a:gd name="connsiteX23" fmla="*/ 4961490 w 6321679"/>
                <a:gd name="connsiteY23" fmla="*/ 6521594 h 6521594"/>
                <a:gd name="connsiteX24" fmla="*/ 2011326 w 6321679"/>
                <a:gd name="connsiteY24" fmla="*/ 6521594 h 6521594"/>
                <a:gd name="connsiteX25" fmla="*/ 1982893 w 6321679"/>
                <a:gd name="connsiteY25" fmla="*/ 6505768 h 6521594"/>
                <a:gd name="connsiteX26" fmla="*/ 824149 w 6321679"/>
                <a:gd name="connsiteY26" fmla="*/ 5358682 h 6521594"/>
                <a:gd name="connsiteX27" fmla="*/ 0 w 6321679"/>
                <a:gd name="connsiteY27" fmla="*/ 3630075 h 6521594"/>
                <a:gd name="connsiteX28" fmla="*/ 4150102 w 6321679"/>
                <a:gd name="connsiteY28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1866928"/>
                  </a:lnTo>
                  <a:lnTo>
                    <a:pt x="6212358" y="1689281"/>
                  </a:lnTo>
                  <a:cubicBezTo>
                    <a:pt x="6161484" y="1615222"/>
                    <a:pt x="6107295" y="1544427"/>
                    <a:pt x="6049880" y="1477173"/>
                  </a:cubicBezTo>
                  <a:cubicBezTo>
                    <a:pt x="5825135" y="1214018"/>
                    <a:pt x="5555573" y="1009470"/>
                    <a:pt x="5248663" y="869327"/>
                  </a:cubicBezTo>
                  <a:cubicBezTo>
                    <a:pt x="4921178" y="719909"/>
                    <a:pt x="4551627" y="644042"/>
                    <a:pt x="4150102" y="644042"/>
                  </a:cubicBezTo>
                  <a:cubicBezTo>
                    <a:pt x="3724203" y="644042"/>
                    <a:pt x="3292799" y="725448"/>
                    <a:pt x="2867946" y="886459"/>
                  </a:cubicBezTo>
                  <a:cubicBezTo>
                    <a:pt x="2454234" y="1042832"/>
                    <a:pt x="2060440" y="1273141"/>
                    <a:pt x="1728892" y="1552397"/>
                  </a:cubicBezTo>
                  <a:cubicBezTo>
                    <a:pt x="1391580" y="1836419"/>
                    <a:pt x="1126473" y="2159600"/>
                    <a:pt x="941043" y="2512664"/>
                  </a:cubicBezTo>
                  <a:cubicBezTo>
                    <a:pt x="751551" y="2873583"/>
                    <a:pt x="655362" y="3249575"/>
                    <a:pt x="655362" y="3630204"/>
                  </a:cubicBezTo>
                  <a:cubicBezTo>
                    <a:pt x="655362" y="4013537"/>
                    <a:pt x="808817" y="4237405"/>
                    <a:pt x="1128177" y="4667883"/>
                  </a:cubicBezTo>
                  <a:cubicBezTo>
                    <a:pt x="1205232" y="4771702"/>
                    <a:pt x="1284908" y="4879129"/>
                    <a:pt x="1366419" y="4997246"/>
                  </a:cubicBezTo>
                  <a:cubicBezTo>
                    <a:pt x="1989282" y="5899677"/>
                    <a:pt x="2657880" y="6284685"/>
                    <a:pt x="3601937" y="6284685"/>
                  </a:cubicBezTo>
                  <a:cubicBezTo>
                    <a:pt x="4221523" y="6284685"/>
                    <a:pt x="4676122" y="5971036"/>
                    <a:pt x="5298985" y="5492643"/>
                  </a:cubicBezTo>
                  <a:cubicBezTo>
                    <a:pt x="5368571" y="5439187"/>
                    <a:pt x="5438156" y="5386375"/>
                    <a:pt x="5505513" y="5335367"/>
                  </a:cubicBezTo>
                  <a:cubicBezTo>
                    <a:pt x="5779335" y="5127761"/>
                    <a:pt x="6041730" y="4928776"/>
                    <a:pt x="6252618" y="4722492"/>
                  </a:cubicBezTo>
                  <a:lnTo>
                    <a:pt x="6321679" y="4651477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66409EC-9CC3-482A-A4A5-54ED092B3F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2150195 h 6521594"/>
                <a:gd name="connsiteX4" fmla="*/ 6241288 w 6321679"/>
                <a:gd name="connsiteY4" fmla="*/ 1985338 h 6521594"/>
                <a:gd name="connsiteX5" fmla="*/ 5949367 w 6321679"/>
                <a:gd name="connsiteY5" fmla="*/ 1559997 h 6521594"/>
                <a:gd name="connsiteX6" fmla="*/ 5193362 w 6321679"/>
                <a:gd name="connsiteY6" fmla="*/ 986156 h 6521594"/>
                <a:gd name="connsiteX7" fmla="*/ 4150102 w 6321679"/>
                <a:gd name="connsiteY7" fmla="*/ 772850 h 6521594"/>
                <a:gd name="connsiteX8" fmla="*/ 2914861 w 6321679"/>
                <a:gd name="connsiteY8" fmla="*/ 1006637 h 6521594"/>
                <a:gd name="connsiteX9" fmla="*/ 1814073 w 6321679"/>
                <a:gd name="connsiteY9" fmla="*/ 1650163 h 6521594"/>
                <a:gd name="connsiteX10" fmla="*/ 1057412 w 6321679"/>
                <a:gd name="connsiteY10" fmla="*/ 2571657 h 6521594"/>
                <a:gd name="connsiteX11" fmla="*/ 786277 w 6321679"/>
                <a:gd name="connsiteY11" fmla="*/ 3630204 h 6521594"/>
                <a:gd name="connsiteX12" fmla="*/ 1233931 w 6321679"/>
                <a:gd name="connsiteY12" fmla="*/ 4592016 h 6521594"/>
                <a:gd name="connsiteX13" fmla="*/ 1474795 w 6321679"/>
                <a:gd name="connsiteY13" fmla="*/ 4924985 h 6521594"/>
                <a:gd name="connsiteX14" fmla="*/ 2393691 w 6321679"/>
                <a:gd name="connsiteY14" fmla="*/ 5846995 h 6521594"/>
                <a:gd name="connsiteX15" fmla="*/ 3601805 w 6321679"/>
                <a:gd name="connsiteY15" fmla="*/ 6155876 h 6521594"/>
                <a:gd name="connsiteX16" fmla="*/ 4378909 w 6321679"/>
                <a:gd name="connsiteY16" fmla="*/ 5959186 h 6521594"/>
                <a:gd name="connsiteX17" fmla="*/ 5218129 w 6321679"/>
                <a:gd name="connsiteY17" fmla="*/ 5391271 h 6521594"/>
                <a:gd name="connsiteX18" fmla="*/ 5425313 w 6321679"/>
                <a:gd name="connsiteY18" fmla="*/ 5233481 h 6521594"/>
                <a:gd name="connsiteX19" fmla="*/ 6254366 w 6321679"/>
                <a:gd name="connsiteY19" fmla="*/ 4534301 h 6521594"/>
                <a:gd name="connsiteX20" fmla="*/ 6321679 w 6321679"/>
                <a:gd name="connsiteY20" fmla="*/ 4456641 h 6521594"/>
                <a:gd name="connsiteX21" fmla="*/ 6321679 w 6321679"/>
                <a:gd name="connsiteY21" fmla="*/ 5523097 h 6521594"/>
                <a:gd name="connsiteX22" fmla="*/ 6024428 w 6321679"/>
                <a:gd name="connsiteY22" fmla="*/ 5754969 h 6521594"/>
                <a:gd name="connsiteX23" fmla="*/ 5702345 w 6321679"/>
                <a:gd name="connsiteY23" fmla="*/ 6000018 h 6521594"/>
                <a:gd name="connsiteX24" fmla="*/ 4988380 w 6321679"/>
                <a:gd name="connsiteY24" fmla="*/ 6506549 h 6521594"/>
                <a:gd name="connsiteX25" fmla="*/ 4961490 w 6321679"/>
                <a:gd name="connsiteY25" fmla="*/ 6521594 h 6521594"/>
                <a:gd name="connsiteX26" fmla="*/ 2011326 w 6321679"/>
                <a:gd name="connsiteY26" fmla="*/ 6521594 h 6521594"/>
                <a:gd name="connsiteX27" fmla="*/ 1982893 w 6321679"/>
                <a:gd name="connsiteY27" fmla="*/ 6505768 h 6521594"/>
                <a:gd name="connsiteX28" fmla="*/ 824149 w 6321679"/>
                <a:gd name="connsiteY28" fmla="*/ 5358682 h 6521594"/>
                <a:gd name="connsiteX29" fmla="*/ 0 w 6321679"/>
                <a:gd name="connsiteY29" fmla="*/ 3630075 h 6521594"/>
                <a:gd name="connsiteX30" fmla="*/ 4150102 w 6321679"/>
                <a:gd name="connsiteY30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2150195"/>
                  </a:lnTo>
                  <a:lnTo>
                    <a:pt x="6241288" y="1985338"/>
                  </a:lnTo>
                  <a:cubicBezTo>
                    <a:pt x="6156788" y="1831195"/>
                    <a:pt x="6059249" y="1688709"/>
                    <a:pt x="5949367" y="1559997"/>
                  </a:cubicBezTo>
                  <a:cubicBezTo>
                    <a:pt x="5737073" y="1311397"/>
                    <a:pt x="5482843" y="1118314"/>
                    <a:pt x="5193362" y="986156"/>
                  </a:cubicBezTo>
                  <a:cubicBezTo>
                    <a:pt x="4883437" y="844596"/>
                    <a:pt x="4532365" y="772850"/>
                    <a:pt x="4150102" y="772850"/>
                  </a:cubicBezTo>
                  <a:cubicBezTo>
                    <a:pt x="3746218" y="772850"/>
                    <a:pt x="3319008" y="853613"/>
                    <a:pt x="2914861" y="1006637"/>
                  </a:cubicBezTo>
                  <a:cubicBezTo>
                    <a:pt x="2515039" y="1157857"/>
                    <a:pt x="2134350" y="1380438"/>
                    <a:pt x="1814073" y="1650163"/>
                  </a:cubicBezTo>
                  <a:cubicBezTo>
                    <a:pt x="1494190" y="1919502"/>
                    <a:pt x="1232622" y="2238173"/>
                    <a:pt x="1057412" y="2571657"/>
                  </a:cubicBezTo>
                  <a:cubicBezTo>
                    <a:pt x="877486" y="2914158"/>
                    <a:pt x="786277" y="3270313"/>
                    <a:pt x="786277" y="3630204"/>
                  </a:cubicBezTo>
                  <a:cubicBezTo>
                    <a:pt x="786277" y="3974121"/>
                    <a:pt x="923483" y="4173646"/>
                    <a:pt x="1233931" y="4592016"/>
                  </a:cubicBezTo>
                  <a:cubicBezTo>
                    <a:pt x="1311641" y="4696736"/>
                    <a:pt x="1391972" y="4805064"/>
                    <a:pt x="1474795" y="4924985"/>
                  </a:cubicBezTo>
                  <a:cubicBezTo>
                    <a:pt x="1767682" y="5349278"/>
                    <a:pt x="2068172" y="5650948"/>
                    <a:pt x="2393691" y="5846995"/>
                  </a:cubicBezTo>
                  <a:cubicBezTo>
                    <a:pt x="2738735" y="6054891"/>
                    <a:pt x="3133971" y="6155876"/>
                    <a:pt x="3601805" y="6155876"/>
                  </a:cubicBezTo>
                  <a:cubicBezTo>
                    <a:pt x="3867305" y="6155876"/>
                    <a:pt x="4114196" y="6093405"/>
                    <a:pt x="4378909" y="5959186"/>
                  </a:cubicBezTo>
                  <a:cubicBezTo>
                    <a:pt x="4650699" y="5821362"/>
                    <a:pt x="4919737" y="5620421"/>
                    <a:pt x="5218129" y="5391271"/>
                  </a:cubicBezTo>
                  <a:cubicBezTo>
                    <a:pt x="5288107" y="5337558"/>
                    <a:pt x="5357824" y="5284617"/>
                    <a:pt x="5425313" y="5233481"/>
                  </a:cubicBezTo>
                  <a:cubicBezTo>
                    <a:pt x="5739037" y="4995556"/>
                    <a:pt x="6037512" y="4769168"/>
                    <a:pt x="6254366" y="4534301"/>
                  </a:cubicBezTo>
                  <a:lnTo>
                    <a:pt x="6321679" y="4456641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4" name="Substituent conținut 3">
            <a:extLst>
              <a:ext uri="{FF2B5EF4-FFF2-40B4-BE49-F238E27FC236}">
                <a16:creationId xmlns:a16="http://schemas.microsoft.com/office/drawing/2014/main" id="{29B1741E-80FC-4AAC-9435-5A616F9F42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349583"/>
              </p:ext>
            </p:extLst>
          </p:nvPr>
        </p:nvGraphicFramePr>
        <p:xfrm>
          <a:off x="6738258" y="2024743"/>
          <a:ext cx="5112368" cy="3213012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2340053">
                  <a:extLst>
                    <a:ext uri="{9D8B030D-6E8A-4147-A177-3AD203B41FA5}">
                      <a16:colId xmlns:a16="http://schemas.microsoft.com/office/drawing/2014/main" val="1837860917"/>
                    </a:ext>
                  </a:extLst>
                </a:gridCol>
                <a:gridCol w="1485196">
                  <a:extLst>
                    <a:ext uri="{9D8B030D-6E8A-4147-A177-3AD203B41FA5}">
                      <a16:colId xmlns:a16="http://schemas.microsoft.com/office/drawing/2014/main" val="2439224871"/>
                    </a:ext>
                  </a:extLst>
                </a:gridCol>
                <a:gridCol w="1287119">
                  <a:extLst>
                    <a:ext uri="{9D8B030D-6E8A-4147-A177-3AD203B41FA5}">
                      <a16:colId xmlns:a16="http://schemas.microsoft.com/office/drawing/2014/main" val="4050640069"/>
                    </a:ext>
                  </a:extLst>
                </a:gridCol>
              </a:tblGrid>
              <a:tr h="53550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Indicator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Romania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Hungary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3684473"/>
                  </a:ext>
                </a:extLst>
              </a:tr>
              <a:tr h="53550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Online booking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Limited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Extensive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5566057"/>
                  </a:ext>
                </a:extLst>
              </a:tr>
              <a:tr h="53550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Multilingual websites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Few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Common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2162699"/>
                  </a:ext>
                </a:extLst>
              </a:tr>
              <a:tr h="53550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Marketing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Fragmented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Integrated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9655610"/>
                  </a:ext>
                </a:extLst>
              </a:tr>
              <a:tr h="53550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Package offers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Rare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Frequent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232075"/>
                  </a:ext>
                </a:extLst>
              </a:tr>
              <a:tr h="53550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International visibility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>
                          <a:solidFill>
                            <a:schemeClr val="tx1"/>
                          </a:solidFill>
                        </a:rPr>
                        <a:t>Moderate</a:t>
                      </a: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ro-RO" sz="1800" cap="none" spc="0" dirty="0" err="1">
                          <a:solidFill>
                            <a:schemeClr val="tx1"/>
                          </a:solidFill>
                        </a:rPr>
                        <a:t>High</a:t>
                      </a:r>
                      <a:endParaRPr lang="ro-RO" sz="18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70377" marR="70377" marT="70377" marB="140753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2113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4414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6FACB3C-9069-4791-BC5C-0DB7CD19B8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1F2038E-D777-4B76-81DD-DD13EE91B9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setăText 5">
            <a:extLst>
              <a:ext uri="{FF2B5EF4-FFF2-40B4-BE49-F238E27FC236}">
                <a16:creationId xmlns:a16="http://schemas.microsoft.com/office/drawing/2014/main" id="{68ADE290-9586-8422-E0DF-F09C769DA28D}"/>
              </a:ext>
            </a:extLst>
          </p:cNvPr>
          <p:cNvSpPr txBox="1"/>
          <p:nvPr/>
        </p:nvSpPr>
        <p:spPr>
          <a:xfrm>
            <a:off x="804672" y="2421683"/>
            <a:ext cx="4765949" cy="335347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500">
                <a:solidFill>
                  <a:schemeClr val="tx2"/>
                </a:solidFill>
                <a:effectLst/>
              </a:rPr>
              <a:t>Comparatively, Hungary has a higher level of integration into the tourism economy, with more predictable economic effects and a more defined local impact. In the case of Romania, these effects exist, but they are less uniform, indicating a lower level of capitalization of the existing potential. Overall, these differences explain why Hungary manages to attract a premium segment and build a strong image on the international market, while Romania remains positioned mainly through the favorable value-price ratio. Therefore, the major challenge for Romanian hunting tourism is not related to the availability of the resource, but to the ability to transform it into a coherent, predictable and internationally competitive experience.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D354807-230F-4402-B1B9-F733A8F1F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818240" y="-16714"/>
            <a:ext cx="6373761" cy="6874714"/>
            <a:chOff x="5818240" y="-1"/>
            <a:chExt cx="6373761" cy="687471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BF5A6F4A-CE87-4D5C-9382-8167967CE8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18240" y="-1"/>
              <a:ext cx="6373761" cy="6874714"/>
            </a:xfrm>
            <a:custGeom>
              <a:avLst/>
              <a:gdLst>
                <a:gd name="connsiteX0" fmla="*/ 6373761 w 6373761"/>
                <a:gd name="connsiteY0" fmla="*/ 5771297 h 6874714"/>
                <a:gd name="connsiteX1" fmla="*/ 6373761 w 6373761"/>
                <a:gd name="connsiteY1" fmla="*/ 6247960 h 6874714"/>
                <a:gd name="connsiteX2" fmla="*/ 6235932 w 6373761"/>
                <a:gd name="connsiteY2" fmla="*/ 6361930 h 6874714"/>
                <a:gd name="connsiteX3" fmla="*/ 5960375 w 6373761"/>
                <a:gd name="connsiteY3" fmla="*/ 6587489 h 6874714"/>
                <a:gd name="connsiteX4" fmla="*/ 5822907 w 6373761"/>
                <a:gd name="connsiteY4" fmla="*/ 6701871 h 6874714"/>
                <a:gd name="connsiteX5" fmla="*/ 5681115 w 6373761"/>
                <a:gd name="connsiteY5" fmla="*/ 6816896 h 6874714"/>
                <a:gd name="connsiteX6" fmla="*/ 5604096 w 6373761"/>
                <a:gd name="connsiteY6" fmla="*/ 6874714 h 6874714"/>
                <a:gd name="connsiteX7" fmla="*/ 4878485 w 6373761"/>
                <a:gd name="connsiteY7" fmla="*/ 6874714 h 6874714"/>
                <a:gd name="connsiteX8" fmla="*/ 5006014 w 6373761"/>
                <a:gd name="connsiteY8" fmla="*/ 6800200 h 6874714"/>
                <a:gd name="connsiteX9" fmla="*/ 5149855 w 6373761"/>
                <a:gd name="connsiteY9" fmla="*/ 6707667 h 6874714"/>
                <a:gd name="connsiteX10" fmla="*/ 5431866 w 6373761"/>
                <a:gd name="connsiteY10" fmla="*/ 6506210 h 6874714"/>
                <a:gd name="connsiteX11" fmla="*/ 5571036 w 6373761"/>
                <a:gd name="connsiteY11" fmla="*/ 6399557 h 6874714"/>
                <a:gd name="connsiteX12" fmla="*/ 5711649 w 6373761"/>
                <a:gd name="connsiteY12" fmla="*/ 6288912 h 6874714"/>
                <a:gd name="connsiteX13" fmla="*/ 6276589 w 6373761"/>
                <a:gd name="connsiteY13" fmla="*/ 5852379 h 6874714"/>
                <a:gd name="connsiteX14" fmla="*/ 3975975 w 6373761"/>
                <a:gd name="connsiteY14" fmla="*/ 263 h 6874714"/>
                <a:gd name="connsiteX15" fmla="*/ 4350473 w 6373761"/>
                <a:gd name="connsiteY15" fmla="*/ 24963 h 6874714"/>
                <a:gd name="connsiteX16" fmla="*/ 5077909 w 6373761"/>
                <a:gd name="connsiteY16" fmla="*/ 189450 h 6874714"/>
                <a:gd name="connsiteX17" fmla="*/ 5746507 w 6373761"/>
                <a:gd name="connsiteY17" fmla="*/ 505804 h 6874714"/>
                <a:gd name="connsiteX18" fmla="*/ 6322456 w 6373761"/>
                <a:gd name="connsiteY18" fmla="*/ 956633 h 6874714"/>
                <a:gd name="connsiteX19" fmla="*/ 6373761 w 6373761"/>
                <a:gd name="connsiteY19" fmla="*/ 1011863 h 6874714"/>
                <a:gd name="connsiteX20" fmla="*/ 6373761 w 6373761"/>
                <a:gd name="connsiteY20" fmla="*/ 1185075 h 6874714"/>
                <a:gd name="connsiteX21" fmla="*/ 6359489 w 6373761"/>
                <a:gd name="connsiteY21" fmla="*/ 1169497 h 6874714"/>
                <a:gd name="connsiteX22" fmla="*/ 6233869 w 6373761"/>
                <a:gd name="connsiteY22" fmla="*/ 1047442 h 6874714"/>
                <a:gd name="connsiteX23" fmla="*/ 5961423 w 6373761"/>
                <a:gd name="connsiteY23" fmla="*/ 827953 h 6874714"/>
                <a:gd name="connsiteX24" fmla="*/ 5663555 w 6373761"/>
                <a:gd name="connsiteY24" fmla="*/ 645304 h 6874714"/>
                <a:gd name="connsiteX25" fmla="*/ 5013827 w 6373761"/>
                <a:gd name="connsiteY25" fmla="*/ 397863 h 6874714"/>
                <a:gd name="connsiteX26" fmla="*/ 4327409 w 6373761"/>
                <a:gd name="connsiteY26" fmla="*/ 302545 h 6874714"/>
                <a:gd name="connsiteX27" fmla="*/ 3639939 w 6373761"/>
                <a:gd name="connsiteY27" fmla="*/ 338868 h 6874714"/>
                <a:gd name="connsiteX28" fmla="*/ 3302495 w 6373761"/>
                <a:gd name="connsiteY28" fmla="*/ 403659 h 6874714"/>
                <a:gd name="connsiteX29" fmla="*/ 2971604 w 6373761"/>
                <a:gd name="connsiteY29" fmla="*/ 496273 h 6874714"/>
                <a:gd name="connsiteX30" fmla="*/ 2648706 w 6373761"/>
                <a:gd name="connsiteY30" fmla="*/ 614389 h 6874714"/>
                <a:gd name="connsiteX31" fmla="*/ 2335374 w 6373761"/>
                <a:gd name="connsiteY31" fmla="*/ 757109 h 6874714"/>
                <a:gd name="connsiteX32" fmla="*/ 1741342 w 6373761"/>
                <a:gd name="connsiteY32" fmla="*/ 1107725 h 6874714"/>
                <a:gd name="connsiteX33" fmla="*/ 1600861 w 6373761"/>
                <a:gd name="connsiteY33" fmla="*/ 1208710 h 6874714"/>
                <a:gd name="connsiteX34" fmla="*/ 1531799 w 6373761"/>
                <a:gd name="connsiteY34" fmla="*/ 1260879 h 6874714"/>
                <a:gd name="connsiteX35" fmla="*/ 1463655 w 6373761"/>
                <a:gd name="connsiteY35" fmla="*/ 1314333 h 6874714"/>
                <a:gd name="connsiteX36" fmla="*/ 1200777 w 6373761"/>
                <a:gd name="connsiteY36" fmla="*/ 1541166 h 6874714"/>
                <a:gd name="connsiteX37" fmla="*/ 731501 w 6373761"/>
                <a:gd name="connsiteY37" fmla="*/ 2055754 h 6874714"/>
                <a:gd name="connsiteX38" fmla="*/ 531393 w 6373761"/>
                <a:gd name="connsiteY38" fmla="*/ 2342739 h 6874714"/>
                <a:gd name="connsiteX39" fmla="*/ 361033 w 6373761"/>
                <a:gd name="connsiteY39" fmla="*/ 2649046 h 6874714"/>
                <a:gd name="connsiteX40" fmla="*/ 323292 w 6373761"/>
                <a:gd name="connsiteY40" fmla="*/ 2728263 h 6874714"/>
                <a:gd name="connsiteX41" fmla="*/ 304945 w 6373761"/>
                <a:gd name="connsiteY41" fmla="*/ 2768193 h 6874714"/>
                <a:gd name="connsiteX42" fmla="*/ 287516 w 6373761"/>
                <a:gd name="connsiteY42" fmla="*/ 2808510 h 6874714"/>
                <a:gd name="connsiteX43" fmla="*/ 254230 w 6373761"/>
                <a:gd name="connsiteY43" fmla="*/ 2889788 h 6874714"/>
                <a:gd name="connsiteX44" fmla="*/ 223042 w 6373761"/>
                <a:gd name="connsiteY44" fmla="*/ 2971968 h 6874714"/>
                <a:gd name="connsiteX45" fmla="*/ 121611 w 6373761"/>
                <a:gd name="connsiteY45" fmla="*/ 3308544 h 6874714"/>
                <a:gd name="connsiteX46" fmla="*/ 39314 w 6373761"/>
                <a:gd name="connsiteY46" fmla="*/ 4005912 h 6874714"/>
                <a:gd name="connsiteX47" fmla="*/ 73910 w 6373761"/>
                <a:gd name="connsiteY47" fmla="*/ 4354081 h 6874714"/>
                <a:gd name="connsiteX48" fmla="*/ 179534 w 6373761"/>
                <a:gd name="connsiteY48" fmla="*/ 4687050 h 6874714"/>
                <a:gd name="connsiteX49" fmla="*/ 215964 w 6373761"/>
                <a:gd name="connsiteY49" fmla="*/ 4766654 h 6874714"/>
                <a:gd name="connsiteX50" fmla="*/ 256457 w 6373761"/>
                <a:gd name="connsiteY50" fmla="*/ 4844455 h 6874714"/>
                <a:gd name="connsiteX51" fmla="*/ 346225 w 6373761"/>
                <a:gd name="connsiteY51" fmla="*/ 4995290 h 6874714"/>
                <a:gd name="connsiteX52" fmla="*/ 445296 w 6373761"/>
                <a:gd name="connsiteY52" fmla="*/ 5140971 h 6874714"/>
                <a:gd name="connsiteX53" fmla="*/ 551443 w 6373761"/>
                <a:gd name="connsiteY53" fmla="*/ 5282531 h 6874714"/>
                <a:gd name="connsiteX54" fmla="*/ 772387 w 6373761"/>
                <a:gd name="connsiteY54" fmla="*/ 5562561 h 6874714"/>
                <a:gd name="connsiteX55" fmla="*/ 882858 w 6373761"/>
                <a:gd name="connsiteY55" fmla="*/ 5704507 h 6874714"/>
                <a:gd name="connsiteX56" fmla="*/ 990316 w 6373761"/>
                <a:gd name="connsiteY56" fmla="*/ 5848258 h 6874714"/>
                <a:gd name="connsiteX57" fmla="*/ 1097774 w 6373761"/>
                <a:gd name="connsiteY57" fmla="*/ 5987114 h 6874714"/>
                <a:gd name="connsiteX58" fmla="*/ 1210080 w 6373761"/>
                <a:gd name="connsiteY58" fmla="*/ 6121203 h 6874714"/>
                <a:gd name="connsiteX59" fmla="*/ 1448192 w 6373761"/>
                <a:gd name="connsiteY59" fmla="*/ 6374054 h 6874714"/>
                <a:gd name="connsiteX60" fmla="*/ 1982991 w 6373761"/>
                <a:gd name="connsiteY60" fmla="*/ 6796158 h 6874714"/>
                <a:gd name="connsiteX61" fmla="*/ 2118475 w 6373761"/>
                <a:gd name="connsiteY61" fmla="*/ 6874714 h 6874714"/>
                <a:gd name="connsiteX62" fmla="*/ 1569874 w 6373761"/>
                <a:gd name="connsiteY62" fmla="*/ 6874714 h 6874714"/>
                <a:gd name="connsiteX63" fmla="*/ 1507802 w 6373761"/>
                <a:gd name="connsiteY63" fmla="*/ 6817815 h 6874714"/>
                <a:gd name="connsiteX64" fmla="*/ 1256865 w 6373761"/>
                <a:gd name="connsiteY64" fmla="*/ 6543437 h 6874714"/>
                <a:gd name="connsiteX65" fmla="*/ 1038410 w 6373761"/>
                <a:gd name="connsiteY65" fmla="*/ 6248722 h 6874714"/>
                <a:gd name="connsiteX66" fmla="*/ 845380 w 6373761"/>
                <a:gd name="connsiteY66" fmla="*/ 5941386 h 6874714"/>
                <a:gd name="connsiteX67" fmla="*/ 755351 w 6373761"/>
                <a:gd name="connsiteY67" fmla="*/ 5788877 h 6874714"/>
                <a:gd name="connsiteX68" fmla="*/ 661784 w 6373761"/>
                <a:gd name="connsiteY68" fmla="*/ 5638944 h 6874714"/>
                <a:gd name="connsiteX69" fmla="*/ 466525 w 6373761"/>
                <a:gd name="connsiteY69" fmla="*/ 5340366 h 6874714"/>
                <a:gd name="connsiteX70" fmla="*/ 370992 w 6373761"/>
                <a:gd name="connsiteY70" fmla="*/ 5188502 h 6874714"/>
                <a:gd name="connsiteX71" fmla="*/ 280046 w 6373761"/>
                <a:gd name="connsiteY71" fmla="*/ 5033287 h 6874714"/>
                <a:gd name="connsiteX72" fmla="*/ 126853 w 6373761"/>
                <a:gd name="connsiteY72" fmla="*/ 4707660 h 6874714"/>
                <a:gd name="connsiteX73" fmla="*/ 30272 w 6373761"/>
                <a:gd name="connsiteY73" fmla="*/ 4362068 h 6874714"/>
                <a:gd name="connsiteX74" fmla="*/ 0 w 6373761"/>
                <a:gd name="connsiteY74" fmla="*/ 4005912 h 6874714"/>
                <a:gd name="connsiteX75" fmla="*/ 270480 w 6373761"/>
                <a:gd name="connsiteY75" fmla="*/ 2610532 h 6874714"/>
                <a:gd name="connsiteX76" fmla="*/ 415942 w 6373761"/>
                <a:gd name="connsiteY76" fmla="*/ 2280526 h 6874714"/>
                <a:gd name="connsiteX77" fmla="*/ 590102 w 6373761"/>
                <a:gd name="connsiteY77" fmla="*/ 1962626 h 6874714"/>
                <a:gd name="connsiteX78" fmla="*/ 1020719 w 6373761"/>
                <a:gd name="connsiteY78" fmla="*/ 1373070 h 6874714"/>
                <a:gd name="connsiteX79" fmla="*/ 1275080 w 6373761"/>
                <a:gd name="connsiteY79" fmla="*/ 1107081 h 6874714"/>
                <a:gd name="connsiteX80" fmla="*/ 1342437 w 6373761"/>
                <a:gd name="connsiteY80" fmla="*/ 1043965 h 6874714"/>
                <a:gd name="connsiteX81" fmla="*/ 1411106 w 6373761"/>
                <a:gd name="connsiteY81" fmla="*/ 982138 h 6874714"/>
                <a:gd name="connsiteX82" fmla="*/ 1553029 w 6373761"/>
                <a:gd name="connsiteY82" fmla="*/ 863376 h 6874714"/>
                <a:gd name="connsiteX83" fmla="*/ 2173401 w 6373761"/>
                <a:gd name="connsiteY83" fmla="*/ 454409 h 6874714"/>
                <a:gd name="connsiteX84" fmla="*/ 3599708 w 6373761"/>
                <a:gd name="connsiteY84" fmla="*/ 16332 h 6874714"/>
                <a:gd name="connsiteX85" fmla="*/ 3975975 w 6373761"/>
                <a:gd name="connsiteY85" fmla="*/ 263 h 6874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6373761" h="6874714">
                  <a:moveTo>
                    <a:pt x="6373761" y="5771297"/>
                  </a:moveTo>
                  <a:lnTo>
                    <a:pt x="6373761" y="6247960"/>
                  </a:lnTo>
                  <a:lnTo>
                    <a:pt x="6235932" y="6361930"/>
                  </a:lnTo>
                  <a:cubicBezTo>
                    <a:pt x="6143250" y="6437460"/>
                    <a:pt x="6051059" y="6512200"/>
                    <a:pt x="5960375" y="6587489"/>
                  </a:cubicBezTo>
                  <a:lnTo>
                    <a:pt x="5822907" y="6701871"/>
                  </a:lnTo>
                  <a:cubicBezTo>
                    <a:pt x="5776123" y="6740385"/>
                    <a:pt x="5729079" y="6778899"/>
                    <a:pt x="5681115" y="6816896"/>
                  </a:cubicBezTo>
                  <a:lnTo>
                    <a:pt x="5604096" y="6874714"/>
                  </a:lnTo>
                  <a:lnTo>
                    <a:pt x="4878485" y="6874714"/>
                  </a:lnTo>
                  <a:lnTo>
                    <a:pt x="5006014" y="6800200"/>
                  </a:lnTo>
                  <a:cubicBezTo>
                    <a:pt x="5054354" y="6770429"/>
                    <a:pt x="5102285" y="6739483"/>
                    <a:pt x="5149855" y="6707667"/>
                  </a:cubicBezTo>
                  <a:cubicBezTo>
                    <a:pt x="5244993" y="6643906"/>
                    <a:pt x="5338561" y="6576025"/>
                    <a:pt x="5431866" y="6506210"/>
                  </a:cubicBezTo>
                  <a:cubicBezTo>
                    <a:pt x="5478386" y="6471304"/>
                    <a:pt x="5524777" y="6435495"/>
                    <a:pt x="5571036" y="6399557"/>
                  </a:cubicBezTo>
                  <a:lnTo>
                    <a:pt x="5711649" y="6288912"/>
                  </a:lnTo>
                  <a:cubicBezTo>
                    <a:pt x="5902059" y="6140395"/>
                    <a:pt x="6093257" y="5998320"/>
                    <a:pt x="6276589" y="5852379"/>
                  </a:cubicBezTo>
                  <a:close/>
                  <a:moveTo>
                    <a:pt x="3975975" y="263"/>
                  </a:moveTo>
                  <a:cubicBezTo>
                    <a:pt x="4101550" y="1809"/>
                    <a:pt x="4226830" y="10149"/>
                    <a:pt x="4350473" y="24963"/>
                  </a:cubicBezTo>
                  <a:cubicBezTo>
                    <a:pt x="4598149" y="54846"/>
                    <a:pt x="4842943" y="108687"/>
                    <a:pt x="5077909" y="189450"/>
                  </a:cubicBezTo>
                  <a:cubicBezTo>
                    <a:pt x="5312876" y="269955"/>
                    <a:pt x="5537357" y="376867"/>
                    <a:pt x="5746507" y="505804"/>
                  </a:cubicBezTo>
                  <a:cubicBezTo>
                    <a:pt x="5955527" y="634999"/>
                    <a:pt x="6148688" y="786864"/>
                    <a:pt x="6322456" y="956633"/>
                  </a:cubicBezTo>
                  <a:lnTo>
                    <a:pt x="6373761" y="1011863"/>
                  </a:lnTo>
                  <a:lnTo>
                    <a:pt x="6373761" y="1185075"/>
                  </a:lnTo>
                  <a:lnTo>
                    <a:pt x="6359489" y="1169497"/>
                  </a:lnTo>
                  <a:cubicBezTo>
                    <a:pt x="6318811" y="1127602"/>
                    <a:pt x="6276917" y="1086890"/>
                    <a:pt x="6233869" y="1047442"/>
                  </a:cubicBezTo>
                  <a:cubicBezTo>
                    <a:pt x="6147509" y="968870"/>
                    <a:pt x="6056431" y="895448"/>
                    <a:pt x="5961423" y="827953"/>
                  </a:cubicBezTo>
                  <a:cubicBezTo>
                    <a:pt x="5865891" y="761102"/>
                    <a:pt x="5766688" y="699403"/>
                    <a:pt x="5663555" y="645304"/>
                  </a:cubicBezTo>
                  <a:cubicBezTo>
                    <a:pt x="5457943" y="535816"/>
                    <a:pt x="5238703" y="453894"/>
                    <a:pt x="5013827" y="397863"/>
                  </a:cubicBezTo>
                  <a:cubicBezTo>
                    <a:pt x="4788953" y="341703"/>
                    <a:pt x="4558442" y="310917"/>
                    <a:pt x="4327409" y="302545"/>
                  </a:cubicBezTo>
                  <a:cubicBezTo>
                    <a:pt x="4096111" y="293012"/>
                    <a:pt x="3867174" y="305893"/>
                    <a:pt x="3639939" y="338868"/>
                  </a:cubicBezTo>
                  <a:cubicBezTo>
                    <a:pt x="3526585" y="355999"/>
                    <a:pt x="3413885" y="377254"/>
                    <a:pt x="3302495" y="403659"/>
                  </a:cubicBezTo>
                  <a:cubicBezTo>
                    <a:pt x="3191107" y="430451"/>
                    <a:pt x="3080634" y="460978"/>
                    <a:pt x="2971604" y="496273"/>
                  </a:cubicBezTo>
                  <a:cubicBezTo>
                    <a:pt x="2862573" y="531437"/>
                    <a:pt x="2754854" y="570852"/>
                    <a:pt x="2648706" y="614389"/>
                  </a:cubicBezTo>
                  <a:cubicBezTo>
                    <a:pt x="2542690" y="658056"/>
                    <a:pt x="2438114" y="705714"/>
                    <a:pt x="2335374" y="757109"/>
                  </a:cubicBezTo>
                  <a:cubicBezTo>
                    <a:pt x="2129894" y="859769"/>
                    <a:pt x="1931228" y="976855"/>
                    <a:pt x="1741342" y="1107725"/>
                  </a:cubicBezTo>
                  <a:cubicBezTo>
                    <a:pt x="1694035" y="1140571"/>
                    <a:pt x="1646858" y="1173933"/>
                    <a:pt x="1600861" y="1208710"/>
                  </a:cubicBezTo>
                  <a:cubicBezTo>
                    <a:pt x="1577535" y="1225713"/>
                    <a:pt x="1554732" y="1243361"/>
                    <a:pt x="1531799" y="1260879"/>
                  </a:cubicBezTo>
                  <a:cubicBezTo>
                    <a:pt x="1508735" y="1278267"/>
                    <a:pt x="1486064" y="1296171"/>
                    <a:pt x="1463655" y="1314333"/>
                  </a:cubicBezTo>
                  <a:cubicBezTo>
                    <a:pt x="1373627" y="1386853"/>
                    <a:pt x="1285564" y="1462077"/>
                    <a:pt x="1200777" y="1541166"/>
                  </a:cubicBezTo>
                  <a:cubicBezTo>
                    <a:pt x="1030810" y="1698827"/>
                    <a:pt x="873161" y="1870785"/>
                    <a:pt x="731501" y="2055754"/>
                  </a:cubicBezTo>
                  <a:cubicBezTo>
                    <a:pt x="660734" y="2148239"/>
                    <a:pt x="593771" y="2243944"/>
                    <a:pt x="531393" y="2342739"/>
                  </a:cubicBezTo>
                  <a:cubicBezTo>
                    <a:pt x="470063" y="2442050"/>
                    <a:pt x="412140" y="2543810"/>
                    <a:pt x="361033" y="2649046"/>
                  </a:cubicBezTo>
                  <a:cubicBezTo>
                    <a:pt x="347798" y="2675194"/>
                    <a:pt x="335479" y="2701728"/>
                    <a:pt x="323292" y="2728263"/>
                  </a:cubicBezTo>
                  <a:lnTo>
                    <a:pt x="304945" y="2768193"/>
                  </a:lnTo>
                  <a:lnTo>
                    <a:pt x="287516" y="2808510"/>
                  </a:lnTo>
                  <a:cubicBezTo>
                    <a:pt x="276115" y="2835432"/>
                    <a:pt x="264583" y="2862352"/>
                    <a:pt x="254230" y="2889788"/>
                  </a:cubicBezTo>
                  <a:cubicBezTo>
                    <a:pt x="243877" y="2917224"/>
                    <a:pt x="232477" y="2944274"/>
                    <a:pt x="223042" y="2971968"/>
                  </a:cubicBezTo>
                  <a:cubicBezTo>
                    <a:pt x="182679" y="3081970"/>
                    <a:pt x="148475" y="3194291"/>
                    <a:pt x="121611" y="3308544"/>
                  </a:cubicBezTo>
                  <a:cubicBezTo>
                    <a:pt x="67096" y="3536534"/>
                    <a:pt x="39183" y="3771224"/>
                    <a:pt x="39314" y="4005912"/>
                  </a:cubicBezTo>
                  <a:cubicBezTo>
                    <a:pt x="39969" y="4122871"/>
                    <a:pt x="51109" y="4239571"/>
                    <a:pt x="73910" y="4354081"/>
                  </a:cubicBezTo>
                  <a:cubicBezTo>
                    <a:pt x="97892" y="4468334"/>
                    <a:pt x="132619" y="4580140"/>
                    <a:pt x="179534" y="4687050"/>
                  </a:cubicBezTo>
                  <a:cubicBezTo>
                    <a:pt x="190673" y="4713972"/>
                    <a:pt x="203647" y="4740249"/>
                    <a:pt x="215964" y="4766654"/>
                  </a:cubicBezTo>
                  <a:cubicBezTo>
                    <a:pt x="229332" y="4792674"/>
                    <a:pt x="242043" y="4818950"/>
                    <a:pt x="256457" y="4844455"/>
                  </a:cubicBezTo>
                  <a:cubicBezTo>
                    <a:pt x="283978" y="4895978"/>
                    <a:pt x="314642" y="4945956"/>
                    <a:pt x="346225" y="4995290"/>
                  </a:cubicBezTo>
                  <a:cubicBezTo>
                    <a:pt x="377676" y="5044752"/>
                    <a:pt x="411355" y="5092926"/>
                    <a:pt x="445296" y="5140971"/>
                  </a:cubicBezTo>
                  <a:cubicBezTo>
                    <a:pt x="479760" y="5188630"/>
                    <a:pt x="515537" y="5235645"/>
                    <a:pt x="551443" y="5282531"/>
                  </a:cubicBezTo>
                  <a:cubicBezTo>
                    <a:pt x="623387" y="5376434"/>
                    <a:pt x="698608" y="5468402"/>
                    <a:pt x="772387" y="5562561"/>
                  </a:cubicBezTo>
                  <a:cubicBezTo>
                    <a:pt x="809472" y="5609448"/>
                    <a:pt x="846428" y="5656719"/>
                    <a:pt x="882858" y="5704507"/>
                  </a:cubicBezTo>
                  <a:cubicBezTo>
                    <a:pt x="919159" y="5751909"/>
                    <a:pt x="955196" y="5802273"/>
                    <a:pt x="990316" y="5848258"/>
                  </a:cubicBezTo>
                  <a:cubicBezTo>
                    <a:pt x="1025175" y="5895402"/>
                    <a:pt x="1061736" y="5941129"/>
                    <a:pt x="1097774" y="5987114"/>
                  </a:cubicBezTo>
                  <a:cubicBezTo>
                    <a:pt x="1134860" y="6032326"/>
                    <a:pt x="1171684" y="6077536"/>
                    <a:pt x="1210080" y="6121203"/>
                  </a:cubicBezTo>
                  <a:cubicBezTo>
                    <a:pt x="1286350" y="6209051"/>
                    <a:pt x="1365632" y="6293677"/>
                    <a:pt x="1448192" y="6374054"/>
                  </a:cubicBezTo>
                  <a:cubicBezTo>
                    <a:pt x="1613572" y="6534420"/>
                    <a:pt x="1792057" y="6677526"/>
                    <a:pt x="1982991" y="6796158"/>
                  </a:cubicBezTo>
                  <a:lnTo>
                    <a:pt x="2118475" y="6874714"/>
                  </a:lnTo>
                  <a:lnTo>
                    <a:pt x="1569874" y="6874714"/>
                  </a:lnTo>
                  <a:lnTo>
                    <a:pt x="1507802" y="6817815"/>
                  </a:lnTo>
                  <a:cubicBezTo>
                    <a:pt x="1418412" y="6730595"/>
                    <a:pt x="1334903" y="6638562"/>
                    <a:pt x="1256865" y="6543437"/>
                  </a:cubicBezTo>
                  <a:cubicBezTo>
                    <a:pt x="1179155" y="6447861"/>
                    <a:pt x="1106817" y="6349194"/>
                    <a:pt x="1038410" y="6248722"/>
                  </a:cubicBezTo>
                  <a:cubicBezTo>
                    <a:pt x="969873" y="6148253"/>
                    <a:pt x="905922" y="6045592"/>
                    <a:pt x="845380" y="5941386"/>
                  </a:cubicBezTo>
                  <a:cubicBezTo>
                    <a:pt x="814453" y="5888704"/>
                    <a:pt x="786147" y="5839370"/>
                    <a:pt x="755351" y="5788877"/>
                  </a:cubicBezTo>
                  <a:cubicBezTo>
                    <a:pt x="724817" y="5738771"/>
                    <a:pt x="693760" y="5688665"/>
                    <a:pt x="661784" y="5638944"/>
                  </a:cubicBezTo>
                  <a:lnTo>
                    <a:pt x="466525" y="5340366"/>
                  </a:lnTo>
                  <a:cubicBezTo>
                    <a:pt x="434156" y="5290131"/>
                    <a:pt x="402181" y="5239639"/>
                    <a:pt x="370992" y="5188502"/>
                  </a:cubicBezTo>
                  <a:cubicBezTo>
                    <a:pt x="339803" y="5137364"/>
                    <a:pt x="308876" y="5086099"/>
                    <a:pt x="280046" y="5033287"/>
                  </a:cubicBezTo>
                  <a:cubicBezTo>
                    <a:pt x="222255" y="4928179"/>
                    <a:pt x="169181" y="4819982"/>
                    <a:pt x="126853" y="4707660"/>
                  </a:cubicBezTo>
                  <a:cubicBezTo>
                    <a:pt x="83739" y="4595725"/>
                    <a:pt x="51764" y="4479670"/>
                    <a:pt x="30272" y="4362068"/>
                  </a:cubicBezTo>
                  <a:cubicBezTo>
                    <a:pt x="9698" y="4244466"/>
                    <a:pt x="0" y="4125060"/>
                    <a:pt x="0" y="4005912"/>
                  </a:cubicBezTo>
                  <a:cubicBezTo>
                    <a:pt x="1704" y="3530867"/>
                    <a:pt x="95140" y="3057110"/>
                    <a:pt x="270480" y="2610532"/>
                  </a:cubicBezTo>
                  <a:cubicBezTo>
                    <a:pt x="314511" y="2498984"/>
                    <a:pt x="362212" y="2388466"/>
                    <a:pt x="415942" y="2280526"/>
                  </a:cubicBezTo>
                  <a:cubicBezTo>
                    <a:pt x="468884" y="2172197"/>
                    <a:pt x="527199" y="2066188"/>
                    <a:pt x="590102" y="1962626"/>
                  </a:cubicBezTo>
                  <a:cubicBezTo>
                    <a:pt x="716037" y="1755631"/>
                    <a:pt x="859794" y="1557653"/>
                    <a:pt x="1020719" y="1373070"/>
                  </a:cubicBezTo>
                  <a:cubicBezTo>
                    <a:pt x="1101575" y="1281101"/>
                    <a:pt x="1185969" y="1191838"/>
                    <a:pt x="1275080" y="1107081"/>
                  </a:cubicBezTo>
                  <a:cubicBezTo>
                    <a:pt x="1297227" y="1085699"/>
                    <a:pt x="1319504" y="1064575"/>
                    <a:pt x="1342437" y="1043965"/>
                  </a:cubicBezTo>
                  <a:cubicBezTo>
                    <a:pt x="1365240" y="1023226"/>
                    <a:pt x="1387648" y="1002102"/>
                    <a:pt x="1411106" y="982138"/>
                  </a:cubicBezTo>
                  <a:cubicBezTo>
                    <a:pt x="1457497" y="941563"/>
                    <a:pt x="1505065" y="902276"/>
                    <a:pt x="1553029" y="863376"/>
                  </a:cubicBezTo>
                  <a:cubicBezTo>
                    <a:pt x="1745798" y="708806"/>
                    <a:pt x="1954030" y="571882"/>
                    <a:pt x="2173401" y="454409"/>
                  </a:cubicBezTo>
                  <a:cubicBezTo>
                    <a:pt x="2612013" y="219334"/>
                    <a:pt x="3099505" y="65666"/>
                    <a:pt x="3599708" y="16332"/>
                  </a:cubicBezTo>
                  <a:cubicBezTo>
                    <a:pt x="3724530" y="3966"/>
                    <a:pt x="3850400" y="-1283"/>
                    <a:pt x="3975975" y="26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1023DD2-2E6F-4419-B404-80F08460BE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65276" y="313387"/>
              <a:ext cx="6326724" cy="6561326"/>
            </a:xfrm>
            <a:custGeom>
              <a:avLst/>
              <a:gdLst>
                <a:gd name="connsiteX0" fmla="*/ 6326724 w 6326724"/>
                <a:gd name="connsiteY0" fmla="*/ 5020808 h 6561326"/>
                <a:gd name="connsiteX1" fmla="*/ 6326724 w 6326724"/>
                <a:gd name="connsiteY1" fmla="*/ 5698632 h 6561326"/>
                <a:gd name="connsiteX2" fmla="*/ 6067438 w 6326724"/>
                <a:gd name="connsiteY2" fmla="*/ 5902509 h 6561326"/>
                <a:gd name="connsiteX3" fmla="*/ 5799974 w 6326724"/>
                <a:gd name="connsiteY3" fmla="*/ 6102017 h 6561326"/>
                <a:gd name="connsiteX4" fmla="*/ 5665258 w 6326724"/>
                <a:gd name="connsiteY4" fmla="*/ 6202100 h 6561326"/>
                <a:gd name="connsiteX5" fmla="*/ 5526873 w 6326724"/>
                <a:gd name="connsiteY5" fmla="*/ 6302828 h 6561326"/>
                <a:gd name="connsiteX6" fmla="*/ 5385080 w 6326724"/>
                <a:gd name="connsiteY6" fmla="*/ 6402268 h 6561326"/>
                <a:gd name="connsiteX7" fmla="*/ 5238833 w 6326724"/>
                <a:gd name="connsiteY7" fmla="*/ 6498875 h 6561326"/>
                <a:gd name="connsiteX8" fmla="*/ 5138040 w 6326724"/>
                <a:gd name="connsiteY8" fmla="*/ 6561326 h 6561326"/>
                <a:gd name="connsiteX9" fmla="*/ 3946072 w 6326724"/>
                <a:gd name="connsiteY9" fmla="*/ 6561326 h 6561326"/>
                <a:gd name="connsiteX10" fmla="*/ 3976009 w 6326724"/>
                <a:gd name="connsiteY10" fmla="*/ 6555242 h 6561326"/>
                <a:gd name="connsiteX11" fmla="*/ 4404855 w 6326724"/>
                <a:gd name="connsiteY11" fmla="*/ 6399048 h 6561326"/>
                <a:gd name="connsiteX12" fmla="*/ 4938868 w 6326724"/>
                <a:gd name="connsiteY12" fmla="*/ 6072132 h 6561326"/>
                <a:gd name="connsiteX13" fmla="*/ 5068342 w 6326724"/>
                <a:gd name="connsiteY13" fmla="*/ 5976042 h 6561326"/>
                <a:gd name="connsiteX14" fmla="*/ 5197816 w 6326724"/>
                <a:gd name="connsiteY14" fmla="*/ 5876730 h 6561326"/>
                <a:gd name="connsiteX15" fmla="*/ 5460039 w 6326724"/>
                <a:gd name="connsiteY15" fmla="*/ 5670637 h 6561326"/>
                <a:gd name="connsiteX16" fmla="*/ 5999033 w 6326724"/>
                <a:gd name="connsiteY16" fmla="*/ 5271718 h 6561326"/>
                <a:gd name="connsiteX17" fmla="*/ 6258766 w 6326724"/>
                <a:gd name="connsiteY17" fmla="*/ 5077603 h 6561326"/>
                <a:gd name="connsiteX18" fmla="*/ 4139342 w 6326724"/>
                <a:gd name="connsiteY18" fmla="*/ 440 h 6561326"/>
                <a:gd name="connsiteX19" fmla="*/ 4315744 w 6326724"/>
                <a:gd name="connsiteY19" fmla="*/ 6808 h 6561326"/>
                <a:gd name="connsiteX20" fmla="*/ 5015400 w 6326724"/>
                <a:gd name="connsiteY20" fmla="*/ 113591 h 6561326"/>
                <a:gd name="connsiteX21" fmla="*/ 5681114 w 6326724"/>
                <a:gd name="connsiteY21" fmla="*/ 361418 h 6561326"/>
                <a:gd name="connsiteX22" fmla="*/ 6270952 w 6326724"/>
                <a:gd name="connsiteY22" fmla="*/ 755441 h 6561326"/>
                <a:gd name="connsiteX23" fmla="*/ 6326724 w 6326724"/>
                <a:gd name="connsiteY23" fmla="*/ 807432 h 6561326"/>
                <a:gd name="connsiteX24" fmla="*/ 6326724 w 6326724"/>
                <a:gd name="connsiteY24" fmla="*/ 1231565 h 6561326"/>
                <a:gd name="connsiteX25" fmla="*/ 6302093 w 6326724"/>
                <a:gd name="connsiteY25" fmla="*/ 1203002 h 6561326"/>
                <a:gd name="connsiteX26" fmla="*/ 6066914 w 6326724"/>
                <a:gd name="connsiteY26" fmla="*/ 989616 h 6561326"/>
                <a:gd name="connsiteX27" fmla="*/ 5533688 w 6326724"/>
                <a:gd name="connsiteY27" fmla="*/ 647242 h 6561326"/>
                <a:gd name="connsiteX28" fmla="*/ 4933626 w 6326724"/>
                <a:gd name="connsiteY28" fmla="*/ 432262 h 6561326"/>
                <a:gd name="connsiteX29" fmla="*/ 4296873 w 6326724"/>
                <a:gd name="connsiteY29" fmla="*/ 343126 h 6561326"/>
                <a:gd name="connsiteX30" fmla="*/ 3651602 w 6326724"/>
                <a:gd name="connsiteY30" fmla="*/ 365797 h 6561326"/>
                <a:gd name="connsiteX31" fmla="*/ 3018256 w 6326724"/>
                <a:gd name="connsiteY31" fmla="*/ 496666 h 6561326"/>
                <a:gd name="connsiteX32" fmla="*/ 2412429 w 6326724"/>
                <a:gd name="connsiteY32" fmla="*/ 724399 h 6561326"/>
                <a:gd name="connsiteX33" fmla="*/ 1329857 w 6326724"/>
                <a:gd name="connsiteY33" fmla="*/ 1424086 h 6561326"/>
                <a:gd name="connsiteX34" fmla="*/ 887314 w 6326724"/>
                <a:gd name="connsiteY34" fmla="*/ 1891015 h 6561326"/>
                <a:gd name="connsiteX35" fmla="*/ 537420 w 6326724"/>
                <a:gd name="connsiteY35" fmla="*/ 2427245 h 6561326"/>
                <a:gd name="connsiteX36" fmla="*/ 299965 w 6326724"/>
                <a:gd name="connsiteY36" fmla="*/ 3020021 h 6561326"/>
                <a:gd name="connsiteX37" fmla="*/ 213606 w 6326724"/>
                <a:gd name="connsiteY37" fmla="*/ 3651953 h 6561326"/>
                <a:gd name="connsiteX38" fmla="*/ 250036 w 6326724"/>
                <a:gd name="connsiteY38" fmla="*/ 3961352 h 6561326"/>
                <a:gd name="connsiteX39" fmla="*/ 357625 w 6326724"/>
                <a:gd name="connsiteY39" fmla="*/ 4250783 h 6561326"/>
                <a:gd name="connsiteX40" fmla="*/ 432715 w 6326724"/>
                <a:gd name="connsiteY40" fmla="*/ 4387063 h 6561326"/>
                <a:gd name="connsiteX41" fmla="*/ 518943 w 6326724"/>
                <a:gd name="connsiteY41" fmla="*/ 4518962 h 6561326"/>
                <a:gd name="connsiteX42" fmla="*/ 718133 w 6326724"/>
                <a:gd name="connsiteY42" fmla="*/ 4773874 h 6561326"/>
                <a:gd name="connsiteX43" fmla="*/ 933704 w 6326724"/>
                <a:gd name="connsiteY43" fmla="*/ 5030717 h 6561326"/>
                <a:gd name="connsiteX44" fmla="*/ 1040900 w 6326724"/>
                <a:gd name="connsiteY44" fmla="*/ 5164806 h 6561326"/>
                <a:gd name="connsiteX45" fmla="*/ 1092401 w 6326724"/>
                <a:gd name="connsiteY45" fmla="*/ 5230628 h 6561326"/>
                <a:gd name="connsiteX46" fmla="*/ 1142854 w 6326724"/>
                <a:gd name="connsiteY46" fmla="*/ 5293615 h 6561326"/>
                <a:gd name="connsiteX47" fmla="*/ 1576354 w 6326724"/>
                <a:gd name="connsiteY47" fmla="*/ 5759128 h 6561326"/>
                <a:gd name="connsiteX48" fmla="*/ 1806865 w 6326724"/>
                <a:gd name="connsiteY48" fmla="*/ 5968571 h 6561326"/>
                <a:gd name="connsiteX49" fmla="*/ 2048253 w 6326724"/>
                <a:gd name="connsiteY49" fmla="*/ 6161654 h 6561326"/>
                <a:gd name="connsiteX50" fmla="*/ 2587506 w 6326724"/>
                <a:gd name="connsiteY50" fmla="*/ 6467059 h 6561326"/>
                <a:gd name="connsiteX51" fmla="*/ 2889176 w 6326724"/>
                <a:gd name="connsiteY51" fmla="*/ 6553360 h 6561326"/>
                <a:gd name="connsiteX52" fmla="*/ 2929698 w 6326724"/>
                <a:gd name="connsiteY52" fmla="*/ 6561326 h 6561326"/>
                <a:gd name="connsiteX53" fmla="*/ 1816374 w 6326724"/>
                <a:gd name="connsiteY53" fmla="*/ 6561326 h 6561326"/>
                <a:gd name="connsiteX54" fmla="*/ 1787601 w 6326724"/>
                <a:gd name="connsiteY54" fmla="*/ 6545761 h 6561326"/>
                <a:gd name="connsiteX55" fmla="*/ 1225544 w 6326724"/>
                <a:gd name="connsiteY55" fmla="*/ 6094158 h 6561326"/>
                <a:gd name="connsiteX56" fmla="*/ 997654 w 6326724"/>
                <a:gd name="connsiteY56" fmla="*/ 5822374 h 6561326"/>
                <a:gd name="connsiteX57" fmla="*/ 798596 w 6326724"/>
                <a:gd name="connsiteY57" fmla="*/ 5534615 h 6561326"/>
                <a:gd name="connsiteX58" fmla="*/ 752075 w 6326724"/>
                <a:gd name="connsiteY58" fmla="*/ 5461324 h 6561326"/>
                <a:gd name="connsiteX59" fmla="*/ 707650 w 6326724"/>
                <a:gd name="connsiteY59" fmla="*/ 5390221 h 6561326"/>
                <a:gd name="connsiteX60" fmla="*/ 619980 w 6326724"/>
                <a:gd name="connsiteY60" fmla="*/ 5252396 h 6561326"/>
                <a:gd name="connsiteX61" fmla="*/ 438349 w 6326724"/>
                <a:gd name="connsiteY61" fmla="*/ 4970822 h 6561326"/>
                <a:gd name="connsiteX62" fmla="*/ 261044 w 6326724"/>
                <a:gd name="connsiteY62" fmla="*/ 4673145 h 6561326"/>
                <a:gd name="connsiteX63" fmla="*/ 181107 w 6326724"/>
                <a:gd name="connsiteY63" fmla="*/ 4515356 h 6561326"/>
                <a:gd name="connsiteX64" fmla="*/ 113224 w 6326724"/>
                <a:gd name="connsiteY64" fmla="*/ 4350223 h 6561326"/>
                <a:gd name="connsiteX65" fmla="*/ 61199 w 6326724"/>
                <a:gd name="connsiteY65" fmla="*/ 4178908 h 6561326"/>
                <a:gd name="connsiteX66" fmla="*/ 41804 w 6326724"/>
                <a:gd name="connsiteY66" fmla="*/ 4091577 h 6561326"/>
                <a:gd name="connsiteX67" fmla="*/ 33287 w 6326724"/>
                <a:gd name="connsiteY67" fmla="*/ 4047781 h 6561326"/>
                <a:gd name="connsiteX68" fmla="*/ 26209 w 6326724"/>
                <a:gd name="connsiteY68" fmla="*/ 4003858 h 6561326"/>
                <a:gd name="connsiteX69" fmla="*/ 0 w 6326724"/>
                <a:gd name="connsiteY69" fmla="*/ 3651953 h 6561326"/>
                <a:gd name="connsiteX70" fmla="*/ 72731 w 6326724"/>
                <a:gd name="connsiteY70" fmla="*/ 2966307 h 6561326"/>
                <a:gd name="connsiteX71" fmla="*/ 291316 w 6326724"/>
                <a:gd name="connsiteY71" fmla="*/ 2309385 h 6561326"/>
                <a:gd name="connsiteX72" fmla="*/ 1110878 w 6326724"/>
                <a:gd name="connsiteY72" fmla="*/ 1193776 h 6561326"/>
                <a:gd name="connsiteX73" fmla="*/ 1654327 w 6326724"/>
                <a:gd name="connsiteY73" fmla="*/ 756730 h 6561326"/>
                <a:gd name="connsiteX74" fmla="*/ 2261727 w 6326724"/>
                <a:gd name="connsiteY74" fmla="*/ 409720 h 6561326"/>
                <a:gd name="connsiteX75" fmla="*/ 3610060 w 6326724"/>
                <a:gd name="connsiteY75" fmla="*/ 27032 h 6561326"/>
                <a:gd name="connsiteX76" fmla="*/ 4139342 w 6326724"/>
                <a:gd name="connsiteY76" fmla="*/ 440 h 6561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6326724" h="6561326">
                  <a:moveTo>
                    <a:pt x="6326724" y="5020808"/>
                  </a:moveTo>
                  <a:lnTo>
                    <a:pt x="6326724" y="5698632"/>
                  </a:lnTo>
                  <a:lnTo>
                    <a:pt x="6067438" y="5902509"/>
                  </a:lnTo>
                  <a:cubicBezTo>
                    <a:pt x="5977868" y="5970407"/>
                    <a:pt x="5888364" y="6036453"/>
                    <a:pt x="5799974" y="6102017"/>
                  </a:cubicBezTo>
                  <a:lnTo>
                    <a:pt x="5665258" y="6202100"/>
                  </a:lnTo>
                  <a:cubicBezTo>
                    <a:pt x="5619654" y="6235719"/>
                    <a:pt x="5573656" y="6269596"/>
                    <a:pt x="5526873" y="6302828"/>
                  </a:cubicBezTo>
                  <a:cubicBezTo>
                    <a:pt x="5480220" y="6336189"/>
                    <a:pt x="5433044" y="6369423"/>
                    <a:pt x="5385080" y="6402268"/>
                  </a:cubicBezTo>
                  <a:cubicBezTo>
                    <a:pt x="5336988" y="6434857"/>
                    <a:pt x="5288500" y="6467187"/>
                    <a:pt x="5238833" y="6498875"/>
                  </a:cubicBezTo>
                  <a:lnTo>
                    <a:pt x="5138040" y="6561326"/>
                  </a:lnTo>
                  <a:lnTo>
                    <a:pt x="3946072" y="6561326"/>
                  </a:lnTo>
                  <a:lnTo>
                    <a:pt x="3976009" y="6555242"/>
                  </a:lnTo>
                  <a:cubicBezTo>
                    <a:pt x="4123712" y="6519227"/>
                    <a:pt x="4266863" y="6466383"/>
                    <a:pt x="4404855" y="6399048"/>
                  </a:cubicBezTo>
                  <a:cubicBezTo>
                    <a:pt x="4589500" y="6310299"/>
                    <a:pt x="4765232" y="6196690"/>
                    <a:pt x="4938868" y="6072132"/>
                  </a:cubicBezTo>
                  <a:cubicBezTo>
                    <a:pt x="4982245" y="6041089"/>
                    <a:pt x="5025359" y="6008630"/>
                    <a:pt x="5068342" y="5976042"/>
                  </a:cubicBezTo>
                  <a:cubicBezTo>
                    <a:pt x="5111588" y="5943453"/>
                    <a:pt x="5154702" y="5910349"/>
                    <a:pt x="5197816" y="5876730"/>
                  </a:cubicBezTo>
                  <a:lnTo>
                    <a:pt x="5460039" y="5670637"/>
                  </a:lnTo>
                  <a:cubicBezTo>
                    <a:pt x="5639966" y="5530365"/>
                    <a:pt x="5821596" y="5399753"/>
                    <a:pt x="5999033" y="5271718"/>
                  </a:cubicBezTo>
                  <a:cubicBezTo>
                    <a:pt x="6087686" y="5207700"/>
                    <a:pt x="6174667" y="5143360"/>
                    <a:pt x="6258766" y="5077603"/>
                  </a:cubicBezTo>
                  <a:close/>
                  <a:moveTo>
                    <a:pt x="4139342" y="440"/>
                  </a:moveTo>
                  <a:cubicBezTo>
                    <a:pt x="4198237" y="1301"/>
                    <a:pt x="4257068" y="3427"/>
                    <a:pt x="4315744" y="6808"/>
                  </a:cubicBezTo>
                  <a:cubicBezTo>
                    <a:pt x="4550841" y="20849"/>
                    <a:pt x="4785806" y="55240"/>
                    <a:pt x="5015400" y="113591"/>
                  </a:cubicBezTo>
                  <a:cubicBezTo>
                    <a:pt x="5244992" y="171812"/>
                    <a:pt x="5469212" y="254249"/>
                    <a:pt x="5681114" y="361418"/>
                  </a:cubicBezTo>
                  <a:cubicBezTo>
                    <a:pt x="5892754" y="468586"/>
                    <a:pt x="6093124" y="599584"/>
                    <a:pt x="6270952" y="755441"/>
                  </a:cubicBezTo>
                  <a:lnTo>
                    <a:pt x="6326724" y="807432"/>
                  </a:lnTo>
                  <a:lnTo>
                    <a:pt x="6326724" y="1231565"/>
                  </a:lnTo>
                  <a:lnTo>
                    <a:pt x="6302093" y="1203002"/>
                  </a:lnTo>
                  <a:cubicBezTo>
                    <a:pt x="6227937" y="1127247"/>
                    <a:pt x="6149211" y="1056081"/>
                    <a:pt x="6066914" y="989616"/>
                  </a:cubicBezTo>
                  <a:cubicBezTo>
                    <a:pt x="5902714" y="856299"/>
                    <a:pt x="5724360" y="740371"/>
                    <a:pt x="5533688" y="647242"/>
                  </a:cubicBezTo>
                  <a:cubicBezTo>
                    <a:pt x="5343146" y="553857"/>
                    <a:pt x="5141466" y="482239"/>
                    <a:pt x="4933626" y="432262"/>
                  </a:cubicBezTo>
                  <a:cubicBezTo>
                    <a:pt x="4725788" y="382156"/>
                    <a:pt x="4512182" y="353303"/>
                    <a:pt x="4296873" y="343126"/>
                  </a:cubicBezTo>
                  <a:cubicBezTo>
                    <a:pt x="4081172" y="332435"/>
                    <a:pt x="3865732" y="339520"/>
                    <a:pt x="3651602" y="365797"/>
                  </a:cubicBezTo>
                  <a:cubicBezTo>
                    <a:pt x="3437604" y="392202"/>
                    <a:pt x="3225572" y="436384"/>
                    <a:pt x="3018256" y="496666"/>
                  </a:cubicBezTo>
                  <a:cubicBezTo>
                    <a:pt x="2810809" y="556691"/>
                    <a:pt x="2608474" y="634362"/>
                    <a:pt x="2412429" y="724399"/>
                  </a:cubicBezTo>
                  <a:cubicBezTo>
                    <a:pt x="2019160" y="902541"/>
                    <a:pt x="1651969" y="1138775"/>
                    <a:pt x="1329857" y="1424086"/>
                  </a:cubicBezTo>
                  <a:cubicBezTo>
                    <a:pt x="1169326" y="1567192"/>
                    <a:pt x="1020588" y="1723307"/>
                    <a:pt x="887314" y="1891015"/>
                  </a:cubicBezTo>
                  <a:cubicBezTo>
                    <a:pt x="753778" y="2058466"/>
                    <a:pt x="635967" y="2238026"/>
                    <a:pt x="537420" y="2427245"/>
                  </a:cubicBezTo>
                  <a:cubicBezTo>
                    <a:pt x="438874" y="2616335"/>
                    <a:pt x="356839" y="2814313"/>
                    <a:pt x="299965" y="3020021"/>
                  </a:cubicBezTo>
                  <a:cubicBezTo>
                    <a:pt x="242961" y="3225212"/>
                    <a:pt x="213474" y="3438518"/>
                    <a:pt x="213606" y="3651953"/>
                  </a:cubicBezTo>
                  <a:cubicBezTo>
                    <a:pt x="214785" y="3756804"/>
                    <a:pt x="225269" y="3860881"/>
                    <a:pt x="250036" y="3961352"/>
                  </a:cubicBezTo>
                  <a:cubicBezTo>
                    <a:pt x="274412" y="4061950"/>
                    <a:pt x="312284" y="4158171"/>
                    <a:pt x="357625" y="4250783"/>
                  </a:cubicBezTo>
                  <a:cubicBezTo>
                    <a:pt x="380558" y="4297025"/>
                    <a:pt x="405982" y="4342366"/>
                    <a:pt x="432715" y="4387063"/>
                  </a:cubicBezTo>
                  <a:cubicBezTo>
                    <a:pt x="459841" y="4431630"/>
                    <a:pt x="488803" y="4475554"/>
                    <a:pt x="518943" y="4518962"/>
                  </a:cubicBezTo>
                  <a:cubicBezTo>
                    <a:pt x="580011" y="4605521"/>
                    <a:pt x="647893" y="4689504"/>
                    <a:pt x="718133" y="4773874"/>
                  </a:cubicBezTo>
                  <a:cubicBezTo>
                    <a:pt x="788374" y="4858372"/>
                    <a:pt x="861760" y="4942871"/>
                    <a:pt x="933704" y="5030717"/>
                  </a:cubicBezTo>
                  <a:cubicBezTo>
                    <a:pt x="969742" y="5074512"/>
                    <a:pt x="1005387" y="5119337"/>
                    <a:pt x="1040900" y="5164806"/>
                  </a:cubicBezTo>
                  <a:lnTo>
                    <a:pt x="1092401" y="5230628"/>
                  </a:lnTo>
                  <a:cubicBezTo>
                    <a:pt x="1109306" y="5251624"/>
                    <a:pt x="1125425" y="5273135"/>
                    <a:pt x="1142854" y="5293615"/>
                  </a:cubicBezTo>
                  <a:cubicBezTo>
                    <a:pt x="1278880" y="5460293"/>
                    <a:pt x="1426438" y="5613704"/>
                    <a:pt x="1576354" y="5759128"/>
                  </a:cubicBezTo>
                  <a:cubicBezTo>
                    <a:pt x="1651706" y="5831519"/>
                    <a:pt x="1728368" y="5901461"/>
                    <a:pt x="1806865" y="5968571"/>
                  </a:cubicBezTo>
                  <a:cubicBezTo>
                    <a:pt x="1885362" y="6035680"/>
                    <a:pt x="1965299" y="6100599"/>
                    <a:pt x="2048253" y="6161654"/>
                  </a:cubicBezTo>
                  <a:cubicBezTo>
                    <a:pt x="2213502" y="6284022"/>
                    <a:pt x="2391724" y="6393380"/>
                    <a:pt x="2587506" y="6467059"/>
                  </a:cubicBezTo>
                  <a:cubicBezTo>
                    <a:pt x="2685137" y="6503898"/>
                    <a:pt x="2786304" y="6532106"/>
                    <a:pt x="2889176" y="6553360"/>
                  </a:cubicBezTo>
                  <a:lnTo>
                    <a:pt x="2929698" y="6561326"/>
                  </a:lnTo>
                  <a:lnTo>
                    <a:pt x="1816374" y="6561326"/>
                  </a:lnTo>
                  <a:lnTo>
                    <a:pt x="1787601" y="6545761"/>
                  </a:lnTo>
                  <a:cubicBezTo>
                    <a:pt x="1577272" y="6422749"/>
                    <a:pt x="1389483" y="6266761"/>
                    <a:pt x="1225544" y="6094158"/>
                  </a:cubicBezTo>
                  <a:cubicBezTo>
                    <a:pt x="1143116" y="6007986"/>
                    <a:pt x="1068158" y="5916274"/>
                    <a:pt x="997654" y="5822374"/>
                  </a:cubicBezTo>
                  <a:cubicBezTo>
                    <a:pt x="927546" y="5728086"/>
                    <a:pt x="860842" y="5632381"/>
                    <a:pt x="798596" y="5534615"/>
                  </a:cubicBezTo>
                  <a:cubicBezTo>
                    <a:pt x="782608" y="5510399"/>
                    <a:pt x="767537" y="5485797"/>
                    <a:pt x="752075" y="5461324"/>
                  </a:cubicBezTo>
                  <a:lnTo>
                    <a:pt x="707650" y="5390221"/>
                  </a:lnTo>
                  <a:cubicBezTo>
                    <a:pt x="679213" y="5344237"/>
                    <a:pt x="649728" y="5298638"/>
                    <a:pt x="619980" y="5252396"/>
                  </a:cubicBezTo>
                  <a:lnTo>
                    <a:pt x="438349" y="4970822"/>
                  </a:lnTo>
                  <a:cubicBezTo>
                    <a:pt x="377413" y="4874860"/>
                    <a:pt x="317263" y="4776064"/>
                    <a:pt x="261044" y="4673145"/>
                  </a:cubicBezTo>
                  <a:cubicBezTo>
                    <a:pt x="233000" y="4621622"/>
                    <a:pt x="205874" y="4569197"/>
                    <a:pt x="181107" y="4515356"/>
                  </a:cubicBezTo>
                  <a:cubicBezTo>
                    <a:pt x="156470" y="4461385"/>
                    <a:pt x="133537" y="4406385"/>
                    <a:pt x="113224" y="4350223"/>
                  </a:cubicBezTo>
                  <a:cubicBezTo>
                    <a:pt x="93305" y="4293934"/>
                    <a:pt x="75614" y="4236872"/>
                    <a:pt x="61199" y="4178908"/>
                  </a:cubicBezTo>
                  <a:cubicBezTo>
                    <a:pt x="54385" y="4149927"/>
                    <a:pt x="47440" y="4120815"/>
                    <a:pt x="41804" y="4091577"/>
                  </a:cubicBezTo>
                  <a:lnTo>
                    <a:pt x="33287" y="4047781"/>
                  </a:lnTo>
                  <a:lnTo>
                    <a:pt x="26209" y="4003858"/>
                  </a:lnTo>
                  <a:cubicBezTo>
                    <a:pt x="7732" y="3886643"/>
                    <a:pt x="0" y="3768783"/>
                    <a:pt x="0" y="3651953"/>
                  </a:cubicBezTo>
                  <a:cubicBezTo>
                    <a:pt x="524" y="3422031"/>
                    <a:pt x="25030" y="3192109"/>
                    <a:pt x="72731" y="2966307"/>
                  </a:cubicBezTo>
                  <a:cubicBezTo>
                    <a:pt x="120301" y="2740634"/>
                    <a:pt x="193163" y="2519343"/>
                    <a:pt x="291316" y="2309385"/>
                  </a:cubicBezTo>
                  <a:cubicBezTo>
                    <a:pt x="488540" y="1889469"/>
                    <a:pt x="774352" y="1513736"/>
                    <a:pt x="1110878" y="1193776"/>
                  </a:cubicBezTo>
                  <a:cubicBezTo>
                    <a:pt x="1279535" y="1033797"/>
                    <a:pt x="1461821" y="887856"/>
                    <a:pt x="1654327" y="756730"/>
                  </a:cubicBezTo>
                  <a:cubicBezTo>
                    <a:pt x="1847096" y="625732"/>
                    <a:pt x="2049956" y="509031"/>
                    <a:pt x="2261727" y="409720"/>
                  </a:cubicBezTo>
                  <a:cubicBezTo>
                    <a:pt x="2685792" y="212515"/>
                    <a:pt x="3142357" y="82162"/>
                    <a:pt x="3610060" y="27032"/>
                  </a:cubicBezTo>
                  <a:cubicBezTo>
                    <a:pt x="3785399" y="6647"/>
                    <a:pt x="3962657" y="-2144"/>
                    <a:pt x="4139342" y="44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C4A6C98-F96E-4587-B01F-A9B01BBFAD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1866928 h 6521594"/>
                <a:gd name="connsiteX4" fmla="*/ 6212358 w 6321679"/>
                <a:gd name="connsiteY4" fmla="*/ 1689281 h 6521594"/>
                <a:gd name="connsiteX5" fmla="*/ 6049880 w 6321679"/>
                <a:gd name="connsiteY5" fmla="*/ 1477173 h 6521594"/>
                <a:gd name="connsiteX6" fmla="*/ 5248663 w 6321679"/>
                <a:gd name="connsiteY6" fmla="*/ 869327 h 6521594"/>
                <a:gd name="connsiteX7" fmla="*/ 4150102 w 6321679"/>
                <a:gd name="connsiteY7" fmla="*/ 644042 h 6521594"/>
                <a:gd name="connsiteX8" fmla="*/ 2867946 w 6321679"/>
                <a:gd name="connsiteY8" fmla="*/ 886459 h 6521594"/>
                <a:gd name="connsiteX9" fmla="*/ 1728892 w 6321679"/>
                <a:gd name="connsiteY9" fmla="*/ 1552397 h 6521594"/>
                <a:gd name="connsiteX10" fmla="*/ 941043 w 6321679"/>
                <a:gd name="connsiteY10" fmla="*/ 2512664 h 6521594"/>
                <a:gd name="connsiteX11" fmla="*/ 655362 w 6321679"/>
                <a:gd name="connsiteY11" fmla="*/ 3630204 h 6521594"/>
                <a:gd name="connsiteX12" fmla="*/ 1128177 w 6321679"/>
                <a:gd name="connsiteY12" fmla="*/ 4667883 h 6521594"/>
                <a:gd name="connsiteX13" fmla="*/ 1366419 w 6321679"/>
                <a:gd name="connsiteY13" fmla="*/ 4997246 h 6521594"/>
                <a:gd name="connsiteX14" fmla="*/ 3601937 w 6321679"/>
                <a:gd name="connsiteY14" fmla="*/ 6284685 h 6521594"/>
                <a:gd name="connsiteX15" fmla="*/ 5298985 w 6321679"/>
                <a:gd name="connsiteY15" fmla="*/ 5492643 h 6521594"/>
                <a:gd name="connsiteX16" fmla="*/ 5505513 w 6321679"/>
                <a:gd name="connsiteY16" fmla="*/ 5335367 h 6521594"/>
                <a:gd name="connsiteX17" fmla="*/ 6252618 w 6321679"/>
                <a:gd name="connsiteY17" fmla="*/ 4722492 h 6521594"/>
                <a:gd name="connsiteX18" fmla="*/ 6321679 w 6321679"/>
                <a:gd name="connsiteY18" fmla="*/ 4651477 h 6521594"/>
                <a:gd name="connsiteX19" fmla="*/ 6321679 w 6321679"/>
                <a:gd name="connsiteY19" fmla="*/ 5523097 h 6521594"/>
                <a:gd name="connsiteX20" fmla="*/ 6024428 w 6321679"/>
                <a:gd name="connsiteY20" fmla="*/ 5754969 h 6521594"/>
                <a:gd name="connsiteX21" fmla="*/ 5702345 w 6321679"/>
                <a:gd name="connsiteY21" fmla="*/ 6000018 h 6521594"/>
                <a:gd name="connsiteX22" fmla="*/ 4988380 w 6321679"/>
                <a:gd name="connsiteY22" fmla="*/ 6506549 h 6521594"/>
                <a:gd name="connsiteX23" fmla="*/ 4961490 w 6321679"/>
                <a:gd name="connsiteY23" fmla="*/ 6521594 h 6521594"/>
                <a:gd name="connsiteX24" fmla="*/ 2011326 w 6321679"/>
                <a:gd name="connsiteY24" fmla="*/ 6521594 h 6521594"/>
                <a:gd name="connsiteX25" fmla="*/ 1982893 w 6321679"/>
                <a:gd name="connsiteY25" fmla="*/ 6505768 h 6521594"/>
                <a:gd name="connsiteX26" fmla="*/ 824149 w 6321679"/>
                <a:gd name="connsiteY26" fmla="*/ 5358682 h 6521594"/>
                <a:gd name="connsiteX27" fmla="*/ 0 w 6321679"/>
                <a:gd name="connsiteY27" fmla="*/ 3630075 h 6521594"/>
                <a:gd name="connsiteX28" fmla="*/ 4150102 w 6321679"/>
                <a:gd name="connsiteY28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1866928"/>
                  </a:lnTo>
                  <a:lnTo>
                    <a:pt x="6212358" y="1689281"/>
                  </a:lnTo>
                  <a:cubicBezTo>
                    <a:pt x="6161484" y="1615222"/>
                    <a:pt x="6107295" y="1544427"/>
                    <a:pt x="6049880" y="1477173"/>
                  </a:cubicBezTo>
                  <a:cubicBezTo>
                    <a:pt x="5825135" y="1214018"/>
                    <a:pt x="5555573" y="1009470"/>
                    <a:pt x="5248663" y="869327"/>
                  </a:cubicBezTo>
                  <a:cubicBezTo>
                    <a:pt x="4921178" y="719909"/>
                    <a:pt x="4551627" y="644042"/>
                    <a:pt x="4150102" y="644042"/>
                  </a:cubicBezTo>
                  <a:cubicBezTo>
                    <a:pt x="3724203" y="644042"/>
                    <a:pt x="3292799" y="725448"/>
                    <a:pt x="2867946" y="886459"/>
                  </a:cubicBezTo>
                  <a:cubicBezTo>
                    <a:pt x="2454234" y="1042832"/>
                    <a:pt x="2060440" y="1273141"/>
                    <a:pt x="1728892" y="1552397"/>
                  </a:cubicBezTo>
                  <a:cubicBezTo>
                    <a:pt x="1391580" y="1836419"/>
                    <a:pt x="1126473" y="2159600"/>
                    <a:pt x="941043" y="2512664"/>
                  </a:cubicBezTo>
                  <a:cubicBezTo>
                    <a:pt x="751551" y="2873583"/>
                    <a:pt x="655362" y="3249575"/>
                    <a:pt x="655362" y="3630204"/>
                  </a:cubicBezTo>
                  <a:cubicBezTo>
                    <a:pt x="655362" y="4013537"/>
                    <a:pt x="808817" y="4237405"/>
                    <a:pt x="1128177" y="4667883"/>
                  </a:cubicBezTo>
                  <a:cubicBezTo>
                    <a:pt x="1205232" y="4771702"/>
                    <a:pt x="1284908" y="4879129"/>
                    <a:pt x="1366419" y="4997246"/>
                  </a:cubicBezTo>
                  <a:cubicBezTo>
                    <a:pt x="1989282" y="5899677"/>
                    <a:pt x="2657880" y="6284685"/>
                    <a:pt x="3601937" y="6284685"/>
                  </a:cubicBezTo>
                  <a:cubicBezTo>
                    <a:pt x="4221523" y="6284685"/>
                    <a:pt x="4676122" y="5971036"/>
                    <a:pt x="5298985" y="5492643"/>
                  </a:cubicBezTo>
                  <a:cubicBezTo>
                    <a:pt x="5368571" y="5439187"/>
                    <a:pt x="5438156" y="5386375"/>
                    <a:pt x="5505513" y="5335367"/>
                  </a:cubicBezTo>
                  <a:cubicBezTo>
                    <a:pt x="5779335" y="5127761"/>
                    <a:pt x="6041730" y="4928776"/>
                    <a:pt x="6252618" y="4722492"/>
                  </a:cubicBezTo>
                  <a:lnTo>
                    <a:pt x="6321679" y="4651477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A66409EC-9CC3-482A-A4A5-54ED092B3F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870322" y="353119"/>
              <a:ext cx="6321679" cy="6521594"/>
            </a:xfrm>
            <a:custGeom>
              <a:avLst/>
              <a:gdLst>
                <a:gd name="connsiteX0" fmla="*/ 4150102 w 6321679"/>
                <a:gd name="connsiteY0" fmla="*/ 0 h 6521594"/>
                <a:gd name="connsiteX1" fmla="*/ 6083891 w 6321679"/>
                <a:gd name="connsiteY1" fmla="*/ 619943 h 6521594"/>
                <a:gd name="connsiteX2" fmla="*/ 6321679 w 6321679"/>
                <a:gd name="connsiteY2" fmla="*/ 822247 h 6521594"/>
                <a:gd name="connsiteX3" fmla="*/ 6321679 w 6321679"/>
                <a:gd name="connsiteY3" fmla="*/ 2150195 h 6521594"/>
                <a:gd name="connsiteX4" fmla="*/ 6241288 w 6321679"/>
                <a:gd name="connsiteY4" fmla="*/ 1985338 h 6521594"/>
                <a:gd name="connsiteX5" fmla="*/ 5949367 w 6321679"/>
                <a:gd name="connsiteY5" fmla="*/ 1559997 h 6521594"/>
                <a:gd name="connsiteX6" fmla="*/ 5193362 w 6321679"/>
                <a:gd name="connsiteY6" fmla="*/ 986156 h 6521594"/>
                <a:gd name="connsiteX7" fmla="*/ 4150102 w 6321679"/>
                <a:gd name="connsiteY7" fmla="*/ 772850 h 6521594"/>
                <a:gd name="connsiteX8" fmla="*/ 2914861 w 6321679"/>
                <a:gd name="connsiteY8" fmla="*/ 1006637 h 6521594"/>
                <a:gd name="connsiteX9" fmla="*/ 1814073 w 6321679"/>
                <a:gd name="connsiteY9" fmla="*/ 1650163 h 6521594"/>
                <a:gd name="connsiteX10" fmla="*/ 1057412 w 6321679"/>
                <a:gd name="connsiteY10" fmla="*/ 2571657 h 6521594"/>
                <a:gd name="connsiteX11" fmla="*/ 786277 w 6321679"/>
                <a:gd name="connsiteY11" fmla="*/ 3630204 h 6521594"/>
                <a:gd name="connsiteX12" fmla="*/ 1233931 w 6321679"/>
                <a:gd name="connsiteY12" fmla="*/ 4592016 h 6521594"/>
                <a:gd name="connsiteX13" fmla="*/ 1474795 w 6321679"/>
                <a:gd name="connsiteY13" fmla="*/ 4924985 h 6521594"/>
                <a:gd name="connsiteX14" fmla="*/ 2393691 w 6321679"/>
                <a:gd name="connsiteY14" fmla="*/ 5846995 h 6521594"/>
                <a:gd name="connsiteX15" fmla="*/ 3601805 w 6321679"/>
                <a:gd name="connsiteY15" fmla="*/ 6155876 h 6521594"/>
                <a:gd name="connsiteX16" fmla="*/ 4378909 w 6321679"/>
                <a:gd name="connsiteY16" fmla="*/ 5959186 h 6521594"/>
                <a:gd name="connsiteX17" fmla="*/ 5218129 w 6321679"/>
                <a:gd name="connsiteY17" fmla="*/ 5391271 h 6521594"/>
                <a:gd name="connsiteX18" fmla="*/ 5425313 w 6321679"/>
                <a:gd name="connsiteY18" fmla="*/ 5233481 h 6521594"/>
                <a:gd name="connsiteX19" fmla="*/ 6254366 w 6321679"/>
                <a:gd name="connsiteY19" fmla="*/ 4534301 h 6521594"/>
                <a:gd name="connsiteX20" fmla="*/ 6321679 w 6321679"/>
                <a:gd name="connsiteY20" fmla="*/ 4456641 h 6521594"/>
                <a:gd name="connsiteX21" fmla="*/ 6321679 w 6321679"/>
                <a:gd name="connsiteY21" fmla="*/ 5523097 h 6521594"/>
                <a:gd name="connsiteX22" fmla="*/ 6024428 w 6321679"/>
                <a:gd name="connsiteY22" fmla="*/ 5754969 h 6521594"/>
                <a:gd name="connsiteX23" fmla="*/ 5702345 w 6321679"/>
                <a:gd name="connsiteY23" fmla="*/ 6000018 h 6521594"/>
                <a:gd name="connsiteX24" fmla="*/ 4988380 w 6321679"/>
                <a:gd name="connsiteY24" fmla="*/ 6506549 h 6521594"/>
                <a:gd name="connsiteX25" fmla="*/ 4961490 w 6321679"/>
                <a:gd name="connsiteY25" fmla="*/ 6521594 h 6521594"/>
                <a:gd name="connsiteX26" fmla="*/ 2011326 w 6321679"/>
                <a:gd name="connsiteY26" fmla="*/ 6521594 h 6521594"/>
                <a:gd name="connsiteX27" fmla="*/ 1982893 w 6321679"/>
                <a:gd name="connsiteY27" fmla="*/ 6505768 h 6521594"/>
                <a:gd name="connsiteX28" fmla="*/ 824149 w 6321679"/>
                <a:gd name="connsiteY28" fmla="*/ 5358682 h 6521594"/>
                <a:gd name="connsiteX29" fmla="*/ 0 w 6321679"/>
                <a:gd name="connsiteY29" fmla="*/ 3630075 h 6521594"/>
                <a:gd name="connsiteX30" fmla="*/ 4150102 w 6321679"/>
                <a:gd name="connsiteY30" fmla="*/ 0 h 652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321679" h="6521594">
                  <a:moveTo>
                    <a:pt x="4150102" y="0"/>
                  </a:moveTo>
                  <a:cubicBezTo>
                    <a:pt x="4918148" y="0"/>
                    <a:pt x="5569597" y="228540"/>
                    <a:pt x="6083891" y="619943"/>
                  </a:cubicBezTo>
                  <a:lnTo>
                    <a:pt x="6321679" y="822247"/>
                  </a:lnTo>
                  <a:lnTo>
                    <a:pt x="6321679" y="2150195"/>
                  </a:lnTo>
                  <a:lnTo>
                    <a:pt x="6241288" y="1985338"/>
                  </a:lnTo>
                  <a:cubicBezTo>
                    <a:pt x="6156788" y="1831195"/>
                    <a:pt x="6059249" y="1688709"/>
                    <a:pt x="5949367" y="1559997"/>
                  </a:cubicBezTo>
                  <a:cubicBezTo>
                    <a:pt x="5737073" y="1311397"/>
                    <a:pt x="5482843" y="1118314"/>
                    <a:pt x="5193362" y="986156"/>
                  </a:cubicBezTo>
                  <a:cubicBezTo>
                    <a:pt x="4883437" y="844596"/>
                    <a:pt x="4532365" y="772850"/>
                    <a:pt x="4150102" y="772850"/>
                  </a:cubicBezTo>
                  <a:cubicBezTo>
                    <a:pt x="3746218" y="772850"/>
                    <a:pt x="3319008" y="853613"/>
                    <a:pt x="2914861" y="1006637"/>
                  </a:cubicBezTo>
                  <a:cubicBezTo>
                    <a:pt x="2515039" y="1157857"/>
                    <a:pt x="2134350" y="1380438"/>
                    <a:pt x="1814073" y="1650163"/>
                  </a:cubicBezTo>
                  <a:cubicBezTo>
                    <a:pt x="1494190" y="1919502"/>
                    <a:pt x="1232622" y="2238173"/>
                    <a:pt x="1057412" y="2571657"/>
                  </a:cubicBezTo>
                  <a:cubicBezTo>
                    <a:pt x="877486" y="2914158"/>
                    <a:pt x="786277" y="3270313"/>
                    <a:pt x="786277" y="3630204"/>
                  </a:cubicBezTo>
                  <a:cubicBezTo>
                    <a:pt x="786277" y="3974121"/>
                    <a:pt x="923483" y="4173646"/>
                    <a:pt x="1233931" y="4592016"/>
                  </a:cubicBezTo>
                  <a:cubicBezTo>
                    <a:pt x="1311641" y="4696736"/>
                    <a:pt x="1391972" y="4805064"/>
                    <a:pt x="1474795" y="4924985"/>
                  </a:cubicBezTo>
                  <a:cubicBezTo>
                    <a:pt x="1767682" y="5349278"/>
                    <a:pt x="2068172" y="5650948"/>
                    <a:pt x="2393691" y="5846995"/>
                  </a:cubicBezTo>
                  <a:cubicBezTo>
                    <a:pt x="2738735" y="6054891"/>
                    <a:pt x="3133971" y="6155876"/>
                    <a:pt x="3601805" y="6155876"/>
                  </a:cubicBezTo>
                  <a:cubicBezTo>
                    <a:pt x="3867305" y="6155876"/>
                    <a:pt x="4114196" y="6093405"/>
                    <a:pt x="4378909" y="5959186"/>
                  </a:cubicBezTo>
                  <a:cubicBezTo>
                    <a:pt x="4650699" y="5821362"/>
                    <a:pt x="4919737" y="5620421"/>
                    <a:pt x="5218129" y="5391271"/>
                  </a:cubicBezTo>
                  <a:cubicBezTo>
                    <a:pt x="5288107" y="5337558"/>
                    <a:pt x="5357824" y="5284617"/>
                    <a:pt x="5425313" y="5233481"/>
                  </a:cubicBezTo>
                  <a:cubicBezTo>
                    <a:pt x="5739037" y="4995556"/>
                    <a:pt x="6037512" y="4769168"/>
                    <a:pt x="6254366" y="4534301"/>
                  </a:cubicBezTo>
                  <a:lnTo>
                    <a:pt x="6321679" y="4456641"/>
                  </a:lnTo>
                  <a:lnTo>
                    <a:pt x="6321679" y="5523097"/>
                  </a:lnTo>
                  <a:lnTo>
                    <a:pt x="6024428" y="5754969"/>
                  </a:lnTo>
                  <a:cubicBezTo>
                    <a:pt x="5918395" y="5835747"/>
                    <a:pt x="5810491" y="5916953"/>
                    <a:pt x="5702345" y="6000018"/>
                  </a:cubicBezTo>
                  <a:cubicBezTo>
                    <a:pt x="5466020" y="6181541"/>
                    <a:pt x="5232938" y="6357503"/>
                    <a:pt x="4988380" y="6506549"/>
                  </a:cubicBezTo>
                  <a:lnTo>
                    <a:pt x="4961490" y="6521594"/>
                  </a:lnTo>
                  <a:lnTo>
                    <a:pt x="2011326" y="6521594"/>
                  </a:lnTo>
                  <a:lnTo>
                    <a:pt x="1982893" y="6505768"/>
                  </a:lnTo>
                  <a:cubicBezTo>
                    <a:pt x="1531799" y="6233999"/>
                    <a:pt x="1157400" y="5841520"/>
                    <a:pt x="824149" y="5358682"/>
                  </a:cubicBezTo>
                  <a:cubicBezTo>
                    <a:pt x="424196" y="4779302"/>
                    <a:pt x="0" y="4381929"/>
                    <a:pt x="0" y="3630075"/>
                  </a:cubicBezTo>
                  <a:cubicBezTo>
                    <a:pt x="0" y="1625174"/>
                    <a:pt x="2089794" y="0"/>
                    <a:pt x="415010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4" name="Substituent conținut 3">
            <a:extLst>
              <a:ext uri="{FF2B5EF4-FFF2-40B4-BE49-F238E27FC236}">
                <a16:creationId xmlns:a16="http://schemas.microsoft.com/office/drawing/2014/main" id="{DB70B646-6160-1E53-EC2F-3FBC52A0586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3965023"/>
              </p:ext>
            </p:extLst>
          </p:nvPr>
        </p:nvGraphicFramePr>
        <p:xfrm>
          <a:off x="7708392" y="1700784"/>
          <a:ext cx="4142232" cy="4379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Imagine 7">
            <a:extLst>
              <a:ext uri="{FF2B5EF4-FFF2-40B4-BE49-F238E27FC236}">
                <a16:creationId xmlns:a16="http://schemas.microsoft.com/office/drawing/2014/main" id="{3F9A1FB2-4C55-342C-B3D6-18093C47D2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8981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2696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6688E73-49B9-4052-A836-D248C825D7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B6AEE0C-07FE-4154-BC7C-2F20530BC5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Picture 4" descr="Bear walking on snow">
            <a:extLst>
              <a:ext uri="{FF2B5EF4-FFF2-40B4-BE49-F238E27FC236}">
                <a16:creationId xmlns:a16="http://schemas.microsoft.com/office/drawing/2014/main" id="{558FB5FD-2E6C-D745-11F1-EB710B64E8C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60000"/>
          </a:blip>
          <a:srcRect t="4399" b="11331"/>
          <a:stretch>
            <a:fillRect/>
          </a:stretch>
        </p:blipFill>
        <p:spPr>
          <a:xfrm>
            <a:off x="-1396182" y="-88480"/>
            <a:ext cx="13588182" cy="6857990"/>
          </a:xfrm>
          <a:prstGeom prst="rect">
            <a:avLst/>
          </a:prstGeom>
        </p:spPr>
      </p:pic>
      <p:sp>
        <p:nvSpPr>
          <p:cNvPr id="6" name="CasetăText 5">
            <a:extLst>
              <a:ext uri="{FF2B5EF4-FFF2-40B4-BE49-F238E27FC236}">
                <a16:creationId xmlns:a16="http://schemas.microsoft.com/office/drawing/2014/main" id="{AE41B745-BAE2-F1F0-0817-2CA24B5DEBE4}"/>
              </a:ext>
            </a:extLst>
          </p:cNvPr>
          <p:cNvSpPr txBox="1"/>
          <p:nvPr/>
        </p:nvSpPr>
        <p:spPr>
          <a:xfrm>
            <a:off x="5212080" y="88490"/>
            <a:ext cx="7394448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000" b="1" dirty="0">
                <a:solidFill>
                  <a:schemeClr val="bg1"/>
                </a:solidFill>
              </a:rPr>
              <a:t>Brown Bear Management: From Conflict to Opportunity</a:t>
            </a:r>
          </a:p>
          <a:p>
            <a:pPr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sz="2000" dirty="0">
                <a:solidFill>
                  <a:schemeClr val="bg1"/>
                </a:solidFill>
              </a:rPr>
              <a:t>🐻 Largest brown bear population in the EU</a:t>
            </a:r>
          </a:p>
          <a:p>
            <a:pPr>
              <a:buNone/>
            </a:pPr>
            <a:r>
              <a:rPr lang="en-US" sz="2000" dirty="0">
                <a:solidFill>
                  <a:schemeClr val="bg1"/>
                </a:solidFill>
              </a:rPr>
              <a:t>⚠️ Increasing human–bear conflicts in mountain regions</a:t>
            </a:r>
          </a:p>
          <a:p>
            <a:pPr>
              <a:buNone/>
            </a:pPr>
            <a:r>
              <a:rPr lang="en-US" sz="2000" dirty="0">
                <a:solidFill>
                  <a:schemeClr val="bg1"/>
                </a:solidFill>
              </a:rPr>
              <a:t>💰 Hunting tourism can generate income for rural communities</a:t>
            </a:r>
          </a:p>
          <a:p>
            <a:pPr>
              <a:buNone/>
            </a:pPr>
            <a:r>
              <a:rPr lang="en-US" sz="2000" dirty="0">
                <a:solidFill>
                  <a:schemeClr val="bg1"/>
                </a:solidFill>
              </a:rPr>
              <a:t>🏨 Benefits for accommodation, guides and local services</a:t>
            </a:r>
          </a:p>
          <a:p>
            <a:pPr>
              <a:buNone/>
            </a:pPr>
            <a:r>
              <a:rPr lang="en-US" sz="2000" dirty="0">
                <a:solidFill>
                  <a:schemeClr val="bg1"/>
                </a:solidFill>
              </a:rPr>
              <a:t>🌱 Sustainable management may support both </a:t>
            </a:r>
          </a:p>
          <a:p>
            <a:pPr>
              <a:buNone/>
            </a:pPr>
            <a:r>
              <a:rPr lang="en-US" sz="2000" dirty="0">
                <a:solidFill>
                  <a:schemeClr val="bg1"/>
                </a:solidFill>
              </a:rPr>
              <a:t>🐻 Revenues may support rural communities, accommodation providers, guides, and local services conservation and local development</a:t>
            </a:r>
          </a:p>
          <a:p>
            <a:pPr>
              <a:buNone/>
            </a:pPr>
            <a:endParaRPr lang="en-US" b="1" dirty="0">
              <a:solidFill>
                <a:schemeClr val="bg1"/>
              </a:solidFill>
            </a:endParaRPr>
          </a:p>
          <a:p>
            <a:pPr>
              <a:buNone/>
            </a:pPr>
            <a:endParaRPr lang="en-US" b="1" dirty="0">
              <a:solidFill>
                <a:schemeClr val="bg1"/>
              </a:solidFill>
            </a:endParaRPr>
          </a:p>
          <a:p>
            <a:pPr>
              <a:buNone/>
            </a:pPr>
            <a:endParaRPr lang="en-US" b="1" dirty="0">
              <a:solidFill>
                <a:schemeClr val="bg1"/>
              </a:solidFill>
            </a:endParaRPr>
          </a:p>
          <a:p>
            <a:pPr>
              <a:buNone/>
            </a:pPr>
            <a:endParaRPr lang="en-US" b="1" dirty="0">
              <a:solidFill>
                <a:schemeClr val="bg1"/>
              </a:solidFill>
            </a:endParaRPr>
          </a:p>
          <a:p>
            <a:pPr>
              <a:buNone/>
            </a:pPr>
            <a:endParaRPr lang="en-US" b="1" dirty="0">
              <a:solidFill>
                <a:schemeClr val="bg1"/>
              </a:solidFill>
            </a:endParaRPr>
          </a:p>
          <a:p>
            <a:pPr>
              <a:buNone/>
            </a:pPr>
            <a:endParaRPr lang="en-US" b="1" dirty="0">
              <a:solidFill>
                <a:schemeClr val="bg1"/>
              </a:solidFill>
            </a:endParaRPr>
          </a:p>
          <a:p>
            <a:pPr>
              <a:buNone/>
            </a:pPr>
            <a:endParaRPr lang="en-US" b="1" dirty="0">
              <a:solidFill>
                <a:schemeClr val="bg1"/>
              </a:solidFill>
            </a:endParaRPr>
          </a:p>
          <a:p>
            <a:pPr>
              <a:buNone/>
            </a:pPr>
            <a:r>
              <a:rPr lang="en-US" b="1" dirty="0">
                <a:solidFill>
                  <a:schemeClr val="bg1"/>
                </a:solidFill>
              </a:rPr>
              <a:t>Key Message</a:t>
            </a:r>
          </a:p>
          <a:p>
            <a:pPr>
              <a:buNone/>
            </a:pPr>
            <a:r>
              <a:rPr lang="en-US" b="1" dirty="0">
                <a:solidFill>
                  <a:schemeClr val="bg1"/>
                </a:solidFill>
              </a:rPr>
              <a:t>The challenge is not the bear itself, but transforming wildlife resources into sustainable economic value.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8169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AD96FDFD-4E42-4A06-B8B5-768A1DB9C2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BF082CED-3670-360C-F88E-4F077D5449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09728"/>
            <a:ext cx="6345935" cy="67482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3200" b="1" dirty="0"/>
              <a:t>D</a:t>
            </a:r>
            <a:r>
              <a:rPr lang="ro-RO" sz="3200" b="1" dirty="0" err="1"/>
              <a:t>igitalization</a:t>
            </a:r>
            <a:r>
              <a:rPr lang="ro-RO" sz="3200" b="1" dirty="0"/>
              <a:t> </a:t>
            </a:r>
            <a:r>
              <a:rPr lang="ro-RO" sz="3200" b="1" dirty="0" err="1"/>
              <a:t>Opportunity</a:t>
            </a:r>
            <a:r>
              <a:rPr lang="ro-RO" sz="3200" b="1" dirty="0"/>
              <a:t> </a:t>
            </a:r>
            <a:r>
              <a:rPr lang="ro-RO" sz="3200" b="1" dirty="0" err="1"/>
              <a:t>and</a:t>
            </a:r>
            <a:r>
              <a:rPr lang="ro-RO" sz="3200" b="1" dirty="0"/>
              <a:t> </a:t>
            </a:r>
            <a:r>
              <a:rPr lang="ro-RO" sz="3200" b="1" dirty="0" err="1"/>
              <a:t>Risk</a:t>
            </a:r>
            <a:endParaRPr lang="ro-RO" sz="3200" b="1" dirty="0"/>
          </a:p>
          <a:p>
            <a:pPr marL="0" indent="0">
              <a:buNone/>
            </a:pPr>
            <a:r>
              <a:rPr lang="ro-RO" sz="1600" b="1" dirty="0" err="1"/>
              <a:t>Positive</a:t>
            </a:r>
            <a:r>
              <a:rPr lang="ro-RO" sz="1600" b="1" dirty="0"/>
              <a:t> </a:t>
            </a:r>
            <a:r>
              <a:rPr lang="ro-RO" sz="1600" b="1" dirty="0" err="1"/>
              <a:t>Effects</a:t>
            </a:r>
            <a:endParaRPr lang="ro-RO" sz="1600" b="1" dirty="0"/>
          </a:p>
          <a:p>
            <a:pPr marL="0" indent="0">
              <a:buNone/>
            </a:pPr>
            <a:r>
              <a:rPr lang="ro-RO" sz="1600" dirty="0"/>
              <a:t>✅ </a:t>
            </a:r>
            <a:r>
              <a:rPr lang="ro-RO" sz="1600" dirty="0" err="1"/>
              <a:t>Better</a:t>
            </a:r>
            <a:r>
              <a:rPr lang="ro-RO" sz="1600" dirty="0"/>
              <a:t> </a:t>
            </a:r>
            <a:r>
              <a:rPr lang="ro-RO" sz="1600" dirty="0" err="1"/>
              <a:t>visibility</a:t>
            </a:r>
            <a:r>
              <a:rPr lang="ro-RO" sz="1600" dirty="0"/>
              <a:t> of </a:t>
            </a:r>
            <a:r>
              <a:rPr lang="ro-RO" sz="1600" dirty="0" err="1"/>
              <a:t>destinations</a:t>
            </a:r>
            <a:endParaRPr lang="ro-RO" sz="1600" dirty="0"/>
          </a:p>
          <a:p>
            <a:pPr marL="0" indent="0">
              <a:buNone/>
            </a:pPr>
            <a:r>
              <a:rPr lang="ro-RO" sz="1600" dirty="0"/>
              <a:t>✅ </a:t>
            </a:r>
            <a:r>
              <a:rPr lang="ro-RO" sz="1600" dirty="0" err="1"/>
              <a:t>Easier</a:t>
            </a:r>
            <a:r>
              <a:rPr lang="ro-RO" sz="1600" dirty="0"/>
              <a:t> </a:t>
            </a:r>
            <a:r>
              <a:rPr lang="ro-RO" sz="1600" dirty="0" err="1"/>
              <a:t>access</a:t>
            </a:r>
            <a:r>
              <a:rPr lang="ro-RO" sz="1600" dirty="0"/>
              <a:t> </a:t>
            </a:r>
            <a:r>
              <a:rPr lang="ro-RO" sz="1600" dirty="0" err="1"/>
              <a:t>to</a:t>
            </a:r>
            <a:r>
              <a:rPr lang="ro-RO" sz="1600" dirty="0"/>
              <a:t> </a:t>
            </a:r>
            <a:r>
              <a:rPr lang="ro-RO" sz="1600" dirty="0" err="1"/>
              <a:t>information</a:t>
            </a:r>
            <a:endParaRPr lang="ro-RO" sz="1600" dirty="0"/>
          </a:p>
          <a:p>
            <a:pPr marL="0" indent="0">
              <a:buNone/>
            </a:pPr>
            <a:r>
              <a:rPr lang="ro-RO" sz="1600" dirty="0"/>
              <a:t>✅ Online </a:t>
            </a:r>
            <a:r>
              <a:rPr lang="ro-RO" sz="1600" dirty="0" err="1"/>
              <a:t>booking</a:t>
            </a:r>
            <a:r>
              <a:rPr lang="ro-RO" sz="1600" dirty="0"/>
              <a:t> </a:t>
            </a:r>
            <a:r>
              <a:rPr lang="ro-RO" sz="1600" dirty="0" err="1"/>
              <a:t>and</a:t>
            </a:r>
            <a:r>
              <a:rPr lang="ro-RO" sz="1600" dirty="0"/>
              <a:t> </a:t>
            </a:r>
            <a:r>
              <a:rPr lang="ro-RO" sz="1600" dirty="0" err="1"/>
              <a:t>communication</a:t>
            </a:r>
            <a:endParaRPr lang="ro-RO" sz="1600" dirty="0"/>
          </a:p>
          <a:p>
            <a:pPr marL="0" indent="0">
              <a:buNone/>
            </a:pPr>
            <a:r>
              <a:rPr lang="ro-RO" sz="1600" dirty="0"/>
              <a:t>✅ </a:t>
            </a:r>
            <a:r>
              <a:rPr lang="ro-RO" sz="1600" dirty="0" err="1"/>
              <a:t>Promotion</a:t>
            </a:r>
            <a:r>
              <a:rPr lang="ro-RO" sz="1600" dirty="0"/>
              <a:t> of local </a:t>
            </a:r>
            <a:r>
              <a:rPr lang="ro-RO" sz="1600" dirty="0" err="1"/>
              <a:t>communities</a:t>
            </a:r>
            <a:endParaRPr lang="ro-RO" sz="1600" dirty="0"/>
          </a:p>
          <a:p>
            <a:pPr marL="0" indent="0">
              <a:buNone/>
            </a:pPr>
            <a:r>
              <a:rPr lang="ro-RO" sz="1600" dirty="0"/>
              <a:t>✅ International market </a:t>
            </a:r>
            <a:r>
              <a:rPr lang="ro-RO" sz="1600" dirty="0" err="1"/>
              <a:t>reach</a:t>
            </a:r>
            <a:endParaRPr lang="ro-RO" sz="1600" dirty="0"/>
          </a:p>
          <a:p>
            <a:pPr marL="0" indent="0">
              <a:buNone/>
            </a:pPr>
            <a:endParaRPr lang="ro-RO" sz="1600" dirty="0"/>
          </a:p>
          <a:p>
            <a:pPr marL="0" indent="0">
              <a:buNone/>
            </a:pPr>
            <a:r>
              <a:rPr lang="ro-RO" sz="1600" b="1" dirty="0" err="1"/>
              <a:t>Potential</a:t>
            </a:r>
            <a:r>
              <a:rPr lang="ro-RO" sz="1600" b="1" dirty="0"/>
              <a:t> </a:t>
            </a:r>
            <a:r>
              <a:rPr lang="ro-RO" sz="1600" b="1" dirty="0" err="1"/>
              <a:t>Risks</a:t>
            </a:r>
            <a:endParaRPr lang="ro-RO" sz="1600" b="1" dirty="0"/>
          </a:p>
          <a:p>
            <a:pPr marL="0" indent="0">
              <a:buNone/>
            </a:pPr>
            <a:r>
              <a:rPr lang="ro-RO" sz="1600" dirty="0"/>
              <a:t>⚠️ Viral social media content </a:t>
            </a:r>
            <a:r>
              <a:rPr lang="ro-RO" sz="1600" dirty="0" err="1"/>
              <a:t>may</a:t>
            </a:r>
            <a:r>
              <a:rPr lang="ro-RO" sz="1600" dirty="0"/>
              <a:t> </a:t>
            </a:r>
            <a:r>
              <a:rPr lang="ro-RO" sz="1600" dirty="0" err="1"/>
              <a:t>normalize</a:t>
            </a:r>
            <a:r>
              <a:rPr lang="ro-RO" sz="1600" dirty="0"/>
              <a:t> </a:t>
            </a:r>
            <a:r>
              <a:rPr lang="ro-RO" sz="1600" dirty="0" err="1"/>
              <a:t>feeding</a:t>
            </a:r>
            <a:r>
              <a:rPr lang="ro-RO" sz="1600" dirty="0"/>
              <a:t> </a:t>
            </a:r>
            <a:r>
              <a:rPr lang="ro-RO" sz="1600" dirty="0" err="1"/>
              <a:t>wildlife</a:t>
            </a:r>
            <a:endParaRPr lang="en-US" sz="1600" dirty="0"/>
          </a:p>
          <a:p>
            <a:pPr marL="0" indent="0">
              <a:buNone/>
            </a:pPr>
            <a:r>
              <a:rPr lang="ro-RO" sz="1600" dirty="0"/>
              <a:t>⚠️ </a:t>
            </a:r>
            <a:r>
              <a:rPr lang="ro-RO" sz="1600" dirty="0" err="1"/>
              <a:t>Increased</a:t>
            </a:r>
            <a:r>
              <a:rPr lang="ro-RO" sz="1600" dirty="0"/>
              <a:t> online </a:t>
            </a:r>
            <a:r>
              <a:rPr lang="ro-RO" sz="1600" dirty="0" err="1"/>
              <a:t>exposure</a:t>
            </a:r>
            <a:r>
              <a:rPr lang="ro-RO" sz="1600" dirty="0"/>
              <a:t> </a:t>
            </a:r>
            <a:r>
              <a:rPr lang="ro-RO" sz="1600" dirty="0" err="1"/>
              <a:t>can</a:t>
            </a:r>
            <a:r>
              <a:rPr lang="ro-RO" sz="1600" dirty="0"/>
              <a:t> </a:t>
            </a:r>
            <a:r>
              <a:rPr lang="ro-RO" sz="1600" dirty="0" err="1"/>
              <a:t>attract</a:t>
            </a:r>
            <a:r>
              <a:rPr lang="ro-RO" sz="1600" dirty="0"/>
              <a:t> </a:t>
            </a:r>
            <a:r>
              <a:rPr lang="ro-RO" sz="1600" dirty="0" err="1"/>
              <a:t>visitors</a:t>
            </a:r>
            <a:r>
              <a:rPr lang="ro-RO" sz="1600" dirty="0"/>
              <a:t> </a:t>
            </a:r>
            <a:r>
              <a:rPr lang="ro-RO" sz="1600" dirty="0" err="1"/>
              <a:t>to</a:t>
            </a:r>
            <a:r>
              <a:rPr lang="ro-RO" sz="1600" dirty="0"/>
              <a:t> </a:t>
            </a:r>
            <a:r>
              <a:rPr lang="ro-RO" sz="1600" dirty="0" err="1"/>
              <a:t>sensitive</a:t>
            </a:r>
            <a:r>
              <a:rPr lang="ro-RO" sz="1600" dirty="0"/>
              <a:t> </a:t>
            </a:r>
            <a:r>
              <a:rPr lang="ro-RO" sz="1600" dirty="0" err="1"/>
              <a:t>areas</a:t>
            </a:r>
            <a:endParaRPr lang="ro-RO" sz="1600" dirty="0"/>
          </a:p>
          <a:p>
            <a:pPr marL="0" indent="0">
              <a:buNone/>
            </a:pPr>
            <a:r>
              <a:rPr lang="ro-RO" sz="1600" dirty="0"/>
              <a:t>⚠️ </a:t>
            </a:r>
            <a:r>
              <a:rPr lang="ro-RO" sz="1600" dirty="0" err="1"/>
              <a:t>Misleading</a:t>
            </a:r>
            <a:r>
              <a:rPr lang="ro-RO" sz="1600" dirty="0"/>
              <a:t> content </a:t>
            </a:r>
            <a:r>
              <a:rPr lang="ro-RO" sz="1600" dirty="0" err="1"/>
              <a:t>may</a:t>
            </a:r>
            <a:r>
              <a:rPr lang="ro-RO" sz="1600" dirty="0"/>
              <a:t> create </a:t>
            </a:r>
            <a:r>
              <a:rPr lang="ro-RO" sz="1600" dirty="0" err="1"/>
              <a:t>unrealistic</a:t>
            </a:r>
            <a:r>
              <a:rPr lang="ro-RO" sz="1600" dirty="0"/>
              <a:t> </a:t>
            </a:r>
            <a:r>
              <a:rPr lang="ro-RO" sz="1600" dirty="0" err="1"/>
              <a:t>expectations</a:t>
            </a:r>
            <a:endParaRPr lang="ro-RO" sz="1600" dirty="0"/>
          </a:p>
          <a:p>
            <a:pPr marL="0" indent="0">
              <a:buNone/>
            </a:pPr>
            <a:r>
              <a:rPr lang="ro-RO" sz="1600" dirty="0"/>
              <a:t>⚠️ </a:t>
            </a:r>
            <a:r>
              <a:rPr lang="ro-RO" sz="1600" dirty="0" err="1"/>
              <a:t>Human</a:t>
            </a:r>
            <a:r>
              <a:rPr lang="ro-RO" sz="1600" dirty="0"/>
              <a:t>–</a:t>
            </a:r>
            <a:r>
              <a:rPr lang="ro-RO" sz="1600" dirty="0" err="1"/>
              <a:t>bear</a:t>
            </a:r>
            <a:r>
              <a:rPr lang="ro-RO" sz="1600" dirty="0"/>
              <a:t> </a:t>
            </a:r>
            <a:r>
              <a:rPr lang="ro-RO" sz="1600" dirty="0" err="1"/>
              <a:t>interactions</a:t>
            </a:r>
            <a:r>
              <a:rPr lang="ro-RO" sz="1600" dirty="0"/>
              <a:t> </a:t>
            </a:r>
            <a:r>
              <a:rPr lang="ro-RO" sz="1600" dirty="0" err="1"/>
              <a:t>promoted</a:t>
            </a:r>
            <a:r>
              <a:rPr lang="ro-RO" sz="1600" dirty="0"/>
              <a:t> online </a:t>
            </a:r>
            <a:r>
              <a:rPr lang="ro-RO" sz="1600" dirty="0" err="1"/>
              <a:t>may</a:t>
            </a:r>
            <a:r>
              <a:rPr lang="ro-RO" sz="1600" dirty="0"/>
              <a:t> </a:t>
            </a:r>
            <a:r>
              <a:rPr lang="ro-RO" sz="1600" dirty="0" err="1"/>
              <a:t>encourage</a:t>
            </a:r>
            <a:r>
              <a:rPr lang="ro-RO" sz="1600" dirty="0"/>
              <a:t> </a:t>
            </a:r>
            <a:r>
              <a:rPr lang="ro-RO" sz="1600" dirty="0" err="1"/>
              <a:t>risky</a:t>
            </a:r>
            <a:r>
              <a:rPr lang="ro-RO" sz="1600" dirty="0"/>
              <a:t> </a:t>
            </a:r>
            <a:r>
              <a:rPr lang="ro-RO" sz="1600" dirty="0" err="1"/>
              <a:t>behaviour</a:t>
            </a:r>
            <a:endParaRPr lang="ro-RO" sz="1600" dirty="0"/>
          </a:p>
          <a:p>
            <a:pPr marL="0" indent="0">
              <a:buNone/>
            </a:pPr>
            <a:br>
              <a:rPr lang="ro-RO" sz="1600" dirty="0"/>
            </a:br>
            <a:r>
              <a:rPr lang="en-US" sz="1600" b="1" dirty="0"/>
              <a:t>Key Insight</a:t>
            </a:r>
          </a:p>
          <a:p>
            <a:pPr marL="0" indent="0">
              <a:buNone/>
            </a:pPr>
            <a:r>
              <a:rPr lang="en-US" sz="1600" dirty="0"/>
              <a:t>🐻 But can also encourage unsafe wildlife interactions</a:t>
            </a:r>
          </a:p>
          <a:p>
            <a:pPr marL="0" indent="0">
              <a:buNone/>
            </a:pPr>
            <a:r>
              <a:rPr lang="ro-RO" sz="1600" dirty="0"/>
              <a:t>📱 Social media </a:t>
            </a:r>
            <a:r>
              <a:rPr lang="ro-RO" sz="1600" dirty="0" err="1"/>
              <a:t>can</a:t>
            </a:r>
            <a:r>
              <a:rPr lang="ro-RO" sz="1600" dirty="0"/>
              <a:t> </a:t>
            </a:r>
            <a:r>
              <a:rPr lang="ro-RO" sz="1600" dirty="0" err="1"/>
              <a:t>simultaneously</a:t>
            </a:r>
            <a:r>
              <a:rPr lang="ro-RO" sz="1600" dirty="0"/>
              <a:t> </a:t>
            </a:r>
            <a:r>
              <a:rPr lang="ro-RO" sz="1600" dirty="0" err="1"/>
              <a:t>increase</a:t>
            </a:r>
            <a:r>
              <a:rPr lang="ro-RO" sz="1600" dirty="0"/>
              <a:t> </a:t>
            </a:r>
            <a:r>
              <a:rPr lang="ro-RO" sz="1600" dirty="0" err="1"/>
              <a:t>tourism</a:t>
            </a:r>
            <a:r>
              <a:rPr lang="ro-RO" sz="1600" dirty="0"/>
              <a:t> 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        </a:t>
            </a:r>
            <a:r>
              <a:rPr lang="ro-RO" sz="1600" dirty="0" err="1"/>
              <a:t>attractiveness</a:t>
            </a:r>
            <a:r>
              <a:rPr lang="ro-RO" sz="1600" dirty="0"/>
              <a:t> </a:t>
            </a:r>
            <a:r>
              <a:rPr lang="ro-RO" sz="1600" dirty="0" err="1"/>
              <a:t>and</a:t>
            </a:r>
            <a:r>
              <a:rPr lang="ro-RO" sz="1600" dirty="0"/>
              <a:t> </a:t>
            </a:r>
            <a:r>
              <a:rPr lang="ro-RO" sz="1600" dirty="0" err="1"/>
              <a:t>intensify</a:t>
            </a:r>
            <a:r>
              <a:rPr lang="ro-RO" sz="1600" dirty="0"/>
              <a:t> </a:t>
            </a:r>
            <a:r>
              <a:rPr lang="ro-RO" sz="1600" dirty="0" err="1"/>
              <a:t>human</a:t>
            </a:r>
            <a:r>
              <a:rPr lang="ro-RO" sz="1600" dirty="0"/>
              <a:t>–</a:t>
            </a:r>
            <a:r>
              <a:rPr lang="ro-RO" sz="1600" dirty="0" err="1"/>
              <a:t>wildlife</a:t>
            </a:r>
            <a:r>
              <a:rPr lang="ro-RO" sz="1600" dirty="0"/>
              <a:t> </a:t>
            </a:r>
            <a:r>
              <a:rPr lang="ro-RO" sz="1600" dirty="0" err="1"/>
              <a:t>interactions</a:t>
            </a:r>
            <a:r>
              <a:rPr lang="ro-RO" sz="1600" dirty="0"/>
              <a:t>.</a:t>
            </a:r>
          </a:p>
          <a:p>
            <a:pPr marL="0" indent="0">
              <a:buNone/>
            </a:pPr>
            <a:r>
              <a:rPr lang="ro-RO" sz="1600" dirty="0"/>
              <a:t>📱 Digital </a:t>
            </a:r>
            <a:r>
              <a:rPr lang="ro-RO" sz="1600" dirty="0" err="1"/>
              <a:t>platforms</a:t>
            </a:r>
            <a:r>
              <a:rPr lang="ro-RO" sz="1600" dirty="0"/>
              <a:t> </a:t>
            </a:r>
            <a:r>
              <a:rPr lang="ro-RO" sz="1600" dirty="0" err="1"/>
              <a:t>therefore</a:t>
            </a:r>
            <a:r>
              <a:rPr lang="ro-RO" sz="1600" dirty="0"/>
              <a:t> </a:t>
            </a:r>
            <a:r>
              <a:rPr lang="ro-RO" sz="1600" dirty="0" err="1"/>
              <a:t>require</a:t>
            </a:r>
            <a:r>
              <a:rPr lang="ro-RO" sz="1600" dirty="0"/>
              <a:t> </a:t>
            </a:r>
            <a:r>
              <a:rPr lang="ro-RO" sz="1600" dirty="0" err="1"/>
              <a:t>responsible</a:t>
            </a:r>
            <a:r>
              <a:rPr lang="ro-RO" sz="1600" dirty="0"/>
              <a:t> 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	</a:t>
            </a:r>
            <a:r>
              <a:rPr lang="ro-RO" sz="1600" dirty="0" err="1"/>
              <a:t>communication</a:t>
            </a:r>
            <a:r>
              <a:rPr lang="ro-RO" sz="1600" dirty="0"/>
              <a:t> </a:t>
            </a:r>
            <a:r>
              <a:rPr lang="ro-RO" sz="1600" dirty="0" err="1"/>
              <a:t>and</a:t>
            </a:r>
            <a:r>
              <a:rPr lang="ro-RO" sz="1600" dirty="0"/>
              <a:t> </a:t>
            </a:r>
            <a:r>
              <a:rPr lang="ro-RO" sz="1600" dirty="0" err="1"/>
              <a:t>wildlife</a:t>
            </a:r>
            <a:r>
              <a:rPr lang="ro-RO" sz="1600" dirty="0"/>
              <a:t> </a:t>
            </a:r>
            <a:r>
              <a:rPr lang="ro-RO" sz="1600" dirty="0" err="1"/>
              <a:t>education</a:t>
            </a:r>
            <a:r>
              <a:rPr lang="ro-RO" sz="1600" dirty="0"/>
              <a:t>.</a:t>
            </a:r>
          </a:p>
          <a:p>
            <a:endParaRPr lang="ro-RO" sz="500" dirty="0"/>
          </a:p>
        </p:txBody>
      </p:sp>
      <p:pic>
        <p:nvPicPr>
          <p:cNvPr id="9" name="Imagine 8">
            <a:extLst>
              <a:ext uri="{FF2B5EF4-FFF2-40B4-BE49-F238E27FC236}">
                <a16:creationId xmlns:a16="http://schemas.microsoft.com/office/drawing/2014/main" id="{8DDE42F7-6E96-A224-F704-57C8C0207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2" r="19249"/>
          <a:stretch>
            <a:fillRect/>
          </a:stretch>
        </p:blipFill>
        <p:spPr>
          <a:xfrm>
            <a:off x="8452968" y="3681465"/>
            <a:ext cx="3747932" cy="3176541"/>
          </a:xfrm>
          <a:custGeom>
            <a:avLst/>
            <a:gdLst/>
            <a:ahLst/>
            <a:cxnLst/>
            <a:rect l="l" t="t" r="r" b="b"/>
            <a:pathLst>
              <a:path w="3747932" h="3176541">
                <a:moveTo>
                  <a:pt x="3239865" y="21"/>
                </a:moveTo>
                <a:cubicBezTo>
                  <a:pt x="3261821" y="112"/>
                  <a:pt x="3278837" y="498"/>
                  <a:pt x="3290337" y="938"/>
                </a:cubicBezTo>
                <a:cubicBezTo>
                  <a:pt x="3401766" y="5376"/>
                  <a:pt x="3510165" y="23128"/>
                  <a:pt x="3616543" y="49449"/>
                </a:cubicBezTo>
                <a:lnTo>
                  <a:pt x="3747932" y="87091"/>
                </a:lnTo>
                <a:lnTo>
                  <a:pt x="3747932" y="3176541"/>
                </a:lnTo>
                <a:lnTo>
                  <a:pt x="401358" y="3176541"/>
                </a:lnTo>
                <a:lnTo>
                  <a:pt x="398780" y="3136258"/>
                </a:lnTo>
                <a:cubicBezTo>
                  <a:pt x="400956" y="3079023"/>
                  <a:pt x="437945" y="3052703"/>
                  <a:pt x="483325" y="3030665"/>
                </a:cubicBezTo>
                <a:cubicBezTo>
                  <a:pt x="498866" y="3023015"/>
                  <a:pt x="520932" y="3023320"/>
                  <a:pt x="526840" y="2999447"/>
                </a:cubicBezTo>
                <a:cubicBezTo>
                  <a:pt x="501352" y="2976798"/>
                  <a:pt x="470270" y="2995161"/>
                  <a:pt x="442916" y="2988735"/>
                </a:cubicBezTo>
                <a:cubicBezTo>
                  <a:pt x="420228" y="2983533"/>
                  <a:pt x="382618" y="2986286"/>
                  <a:pt x="413701" y="2944662"/>
                </a:cubicBezTo>
                <a:cubicBezTo>
                  <a:pt x="422716" y="2932726"/>
                  <a:pt x="412147" y="2923542"/>
                  <a:pt x="400645" y="2922625"/>
                </a:cubicBezTo>
                <a:cubicBezTo>
                  <a:pt x="308644" y="2913137"/>
                  <a:pt x="350915" y="2828968"/>
                  <a:pt x="321386" y="2784590"/>
                </a:cubicBezTo>
                <a:cubicBezTo>
                  <a:pt x="313307" y="2772348"/>
                  <a:pt x="322010" y="2751230"/>
                  <a:pt x="334753" y="2746027"/>
                </a:cubicBezTo>
                <a:cubicBezTo>
                  <a:pt x="416187" y="2711746"/>
                  <a:pt x="427377" y="2630027"/>
                  <a:pt x="466852" y="2559632"/>
                </a:cubicBezTo>
                <a:cubicBezTo>
                  <a:pt x="423957" y="2531782"/>
                  <a:pt x="372673" y="2525661"/>
                  <a:pt x="326361" y="2507602"/>
                </a:cubicBezTo>
                <a:cubicBezTo>
                  <a:pt x="278183" y="2488626"/>
                  <a:pt x="278183" y="2474547"/>
                  <a:pt x="317968" y="2419457"/>
                </a:cubicBezTo>
                <a:cubicBezTo>
                  <a:pt x="214465" y="2407519"/>
                  <a:pt x="214465" y="2407519"/>
                  <a:pt x="246479" y="2320903"/>
                </a:cubicBezTo>
                <a:cubicBezTo>
                  <a:pt x="159758" y="2312945"/>
                  <a:pt x="102570" y="2271933"/>
                  <a:pt x="89205" y="2182255"/>
                </a:cubicBezTo>
                <a:cubicBezTo>
                  <a:pt x="82677" y="2138795"/>
                  <a:pt x="43514" y="2118290"/>
                  <a:pt x="0" y="2089213"/>
                </a:cubicBezTo>
                <a:cubicBezTo>
                  <a:pt x="54081" y="2061053"/>
                  <a:pt x="90759" y="2002290"/>
                  <a:pt x="153855" y="2064423"/>
                </a:cubicBezTo>
                <a:cubicBezTo>
                  <a:pt x="176855" y="2087070"/>
                  <a:pt x="174683" y="2058300"/>
                  <a:pt x="177788" y="2050037"/>
                </a:cubicBezTo>
                <a:cubicBezTo>
                  <a:pt x="185247" y="2029838"/>
                  <a:pt x="169707" y="2016369"/>
                  <a:pt x="159450" y="2001067"/>
                </a:cubicBezTo>
                <a:cubicBezTo>
                  <a:pt x="149504" y="1985763"/>
                  <a:pt x="137691" y="1969543"/>
                  <a:pt x="134895" y="1952400"/>
                </a:cubicBezTo>
                <a:cubicBezTo>
                  <a:pt x="133031" y="1940465"/>
                  <a:pt x="142044" y="1923021"/>
                  <a:pt x="151990" y="1914144"/>
                </a:cubicBezTo>
                <a:cubicBezTo>
                  <a:pt x="204209" y="1867316"/>
                  <a:pt x="173127" y="1762030"/>
                  <a:pt x="271969" y="1748562"/>
                </a:cubicBezTo>
                <a:cubicBezTo>
                  <a:pt x="316415" y="1742443"/>
                  <a:pt x="337860" y="1703878"/>
                  <a:pt x="370497" y="1682760"/>
                </a:cubicBezTo>
                <a:cubicBezTo>
                  <a:pt x="483946" y="1608999"/>
                  <a:pt x="559787" y="1514119"/>
                  <a:pt x="594908" y="1383735"/>
                </a:cubicBezTo>
                <a:cubicBezTo>
                  <a:pt x="604543" y="1347620"/>
                  <a:pt x="641532" y="1318542"/>
                  <a:pt x="665465" y="1286713"/>
                </a:cubicBezTo>
                <a:cubicBezTo>
                  <a:pt x="653963" y="1263452"/>
                  <a:pt x="591178" y="1313647"/>
                  <a:pt x="613246" y="1252435"/>
                </a:cubicBezTo>
                <a:cubicBezTo>
                  <a:pt x="630030" y="1206524"/>
                  <a:pt x="672925" y="1178060"/>
                  <a:pt x="713332" y="1150820"/>
                </a:cubicBezTo>
                <a:cubicBezTo>
                  <a:pt x="759333" y="1119908"/>
                  <a:pt x="810307" y="1095117"/>
                  <a:pt x="831133" y="1037883"/>
                </a:cubicBezTo>
                <a:cubicBezTo>
                  <a:pt x="835485" y="1025640"/>
                  <a:pt x="849470" y="1012785"/>
                  <a:pt x="861903" y="1007887"/>
                </a:cubicBezTo>
                <a:cubicBezTo>
                  <a:pt x="1469751" y="63584"/>
                  <a:pt x="2910527" y="-1353"/>
                  <a:pt x="3239865" y="21"/>
                </a:cubicBezTo>
                <a:close/>
              </a:path>
            </a:pathLst>
          </a:custGeom>
        </p:spPr>
      </p:pic>
      <p:pic>
        <p:nvPicPr>
          <p:cNvPr id="5" name="Imagine 4">
            <a:extLst>
              <a:ext uri="{FF2B5EF4-FFF2-40B4-BE49-F238E27FC236}">
                <a16:creationId xmlns:a16="http://schemas.microsoft.com/office/drawing/2014/main" id="{F4E6A505-4B86-727C-1658-B3E4041D8B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8" r="19141" b="4"/>
          <a:stretch>
            <a:fillRect/>
          </a:stretch>
        </p:blipFill>
        <p:spPr>
          <a:xfrm>
            <a:off x="5398276" y="2457970"/>
            <a:ext cx="3458367" cy="3476265"/>
          </a:xfrm>
          <a:custGeom>
            <a:avLst/>
            <a:gdLst/>
            <a:ahLst/>
            <a:cxnLst/>
            <a:rect l="l" t="t" r="r" b="b"/>
            <a:pathLst>
              <a:path w="3458367" h="3476265">
                <a:moveTo>
                  <a:pt x="549716" y="15"/>
                </a:moveTo>
                <a:cubicBezTo>
                  <a:pt x="557611" y="271"/>
                  <a:pt x="565778" y="3856"/>
                  <a:pt x="573176" y="4995"/>
                </a:cubicBezTo>
                <a:cubicBezTo>
                  <a:pt x="736504" y="30493"/>
                  <a:pt x="899830" y="58040"/>
                  <a:pt x="1063336" y="82398"/>
                </a:cubicBezTo>
                <a:cubicBezTo>
                  <a:pt x="1216195" y="105163"/>
                  <a:pt x="1370136" y="110398"/>
                  <a:pt x="1523717" y="122237"/>
                </a:cubicBezTo>
                <a:cubicBezTo>
                  <a:pt x="1709602" y="136580"/>
                  <a:pt x="1895127" y="156841"/>
                  <a:pt x="2079929" y="188711"/>
                </a:cubicBezTo>
                <a:cubicBezTo>
                  <a:pt x="2208244" y="211023"/>
                  <a:pt x="2337823" y="226502"/>
                  <a:pt x="2467943" y="208745"/>
                </a:cubicBezTo>
                <a:cubicBezTo>
                  <a:pt x="2474439" y="207834"/>
                  <a:pt x="2481839" y="204876"/>
                  <a:pt x="2487253" y="207834"/>
                </a:cubicBezTo>
                <a:cubicBezTo>
                  <a:pt x="2550419" y="241073"/>
                  <a:pt x="2619357" y="217168"/>
                  <a:pt x="2684869" y="238113"/>
                </a:cubicBezTo>
                <a:cubicBezTo>
                  <a:pt x="2668085" y="318930"/>
                  <a:pt x="2596077" y="312327"/>
                  <a:pt x="2555471" y="368331"/>
                </a:cubicBezTo>
                <a:cubicBezTo>
                  <a:pt x="2621704" y="390639"/>
                  <a:pt x="2681259" y="413178"/>
                  <a:pt x="2741717" y="430023"/>
                </a:cubicBezTo>
                <a:cubicBezTo>
                  <a:pt x="2805785" y="447780"/>
                  <a:pt x="2860106" y="495816"/>
                  <a:pt x="2922728" y="517216"/>
                </a:cubicBezTo>
                <a:cubicBezTo>
                  <a:pt x="2936085" y="521769"/>
                  <a:pt x="2952146" y="537704"/>
                  <a:pt x="2956838" y="553184"/>
                </a:cubicBezTo>
                <a:cubicBezTo>
                  <a:pt x="2971997" y="603269"/>
                  <a:pt x="3274647" y="743732"/>
                  <a:pt x="3238914" y="788350"/>
                </a:cubicBezTo>
                <a:cubicBezTo>
                  <a:pt x="3224116" y="806791"/>
                  <a:pt x="3204986" y="819994"/>
                  <a:pt x="3184953" y="838207"/>
                </a:cubicBezTo>
                <a:cubicBezTo>
                  <a:pt x="3215093" y="872582"/>
                  <a:pt x="3249020" y="887608"/>
                  <a:pt x="3285115" y="897852"/>
                </a:cubicBezTo>
                <a:cubicBezTo>
                  <a:pt x="3295944" y="901039"/>
                  <a:pt x="3306591" y="907413"/>
                  <a:pt x="3307674" y="922894"/>
                </a:cubicBezTo>
                <a:cubicBezTo>
                  <a:pt x="3308757" y="939056"/>
                  <a:pt x="3297748" y="945429"/>
                  <a:pt x="3288544" y="952944"/>
                </a:cubicBezTo>
                <a:cubicBezTo>
                  <a:pt x="3275731" y="963415"/>
                  <a:pt x="3263278" y="972523"/>
                  <a:pt x="3247036" y="973888"/>
                </a:cubicBezTo>
                <a:cubicBezTo>
                  <a:pt x="3220325" y="975937"/>
                  <a:pt x="3207513" y="1005076"/>
                  <a:pt x="3191993" y="1026930"/>
                </a:cubicBezTo>
                <a:cubicBezTo>
                  <a:pt x="3183330" y="1039224"/>
                  <a:pt x="3178998" y="1064037"/>
                  <a:pt x="3194157" y="1068363"/>
                </a:cubicBezTo>
                <a:cubicBezTo>
                  <a:pt x="3230613" y="1078837"/>
                  <a:pt x="3227725" y="1109114"/>
                  <a:pt x="3226824" y="1143489"/>
                </a:cubicBezTo>
                <a:cubicBezTo>
                  <a:pt x="3225560" y="1186061"/>
                  <a:pt x="3204083" y="1205638"/>
                  <a:pt x="3177734" y="1222030"/>
                </a:cubicBezTo>
                <a:cubicBezTo>
                  <a:pt x="3168711" y="1227720"/>
                  <a:pt x="3155898" y="1227493"/>
                  <a:pt x="3152469" y="1245250"/>
                </a:cubicBezTo>
                <a:cubicBezTo>
                  <a:pt x="3167267" y="1262097"/>
                  <a:pt x="3185314" y="1248439"/>
                  <a:pt x="3201197" y="1253218"/>
                </a:cubicBezTo>
                <a:cubicBezTo>
                  <a:pt x="3214370" y="1257088"/>
                  <a:pt x="3236208" y="1255040"/>
                  <a:pt x="3218160" y="1286000"/>
                </a:cubicBezTo>
                <a:cubicBezTo>
                  <a:pt x="3212926" y="1294878"/>
                  <a:pt x="3219062" y="1301709"/>
                  <a:pt x="3225741" y="1302392"/>
                </a:cubicBezTo>
                <a:cubicBezTo>
                  <a:pt x="3279159" y="1309449"/>
                  <a:pt x="3254615" y="1372054"/>
                  <a:pt x="3271761" y="1405063"/>
                </a:cubicBezTo>
                <a:cubicBezTo>
                  <a:pt x="3276452" y="1414169"/>
                  <a:pt x="3271399" y="1429877"/>
                  <a:pt x="3263999" y="1433747"/>
                </a:cubicBezTo>
                <a:cubicBezTo>
                  <a:pt x="3216716" y="1459245"/>
                  <a:pt x="3210220" y="1520028"/>
                  <a:pt x="3187299" y="1572389"/>
                </a:cubicBezTo>
                <a:cubicBezTo>
                  <a:pt x="3212205" y="1593104"/>
                  <a:pt x="3241982" y="1597657"/>
                  <a:pt x="3268872" y="1611089"/>
                </a:cubicBezTo>
                <a:cubicBezTo>
                  <a:pt x="3296846" y="1625204"/>
                  <a:pt x="3296846" y="1635676"/>
                  <a:pt x="3273746" y="1676653"/>
                </a:cubicBezTo>
                <a:cubicBezTo>
                  <a:pt x="3333842" y="1685532"/>
                  <a:pt x="3333842" y="1685532"/>
                  <a:pt x="3315254" y="1749957"/>
                </a:cubicBezTo>
                <a:cubicBezTo>
                  <a:pt x="3365607" y="1755877"/>
                  <a:pt x="3398812" y="1786382"/>
                  <a:pt x="3406572" y="1853085"/>
                </a:cubicBezTo>
                <a:cubicBezTo>
                  <a:pt x="3410362" y="1885411"/>
                  <a:pt x="3433101" y="1900663"/>
                  <a:pt x="3458367" y="1922291"/>
                </a:cubicBezTo>
                <a:cubicBezTo>
                  <a:pt x="3426966" y="1943236"/>
                  <a:pt x="3405669" y="1986945"/>
                  <a:pt x="3369034" y="1940730"/>
                </a:cubicBezTo>
                <a:cubicBezTo>
                  <a:pt x="3355680" y="1923885"/>
                  <a:pt x="3356941" y="1945284"/>
                  <a:pt x="3355138" y="1951430"/>
                </a:cubicBezTo>
                <a:cubicBezTo>
                  <a:pt x="3350807" y="1966455"/>
                  <a:pt x="3359830" y="1976472"/>
                  <a:pt x="3365786" y="1987854"/>
                </a:cubicBezTo>
                <a:cubicBezTo>
                  <a:pt x="3371561" y="1999237"/>
                  <a:pt x="3378420" y="2011302"/>
                  <a:pt x="3380043" y="2024054"/>
                </a:cubicBezTo>
                <a:cubicBezTo>
                  <a:pt x="3381125" y="2032931"/>
                  <a:pt x="3375892" y="2045905"/>
                  <a:pt x="3370117" y="2052509"/>
                </a:cubicBezTo>
                <a:cubicBezTo>
                  <a:pt x="3339797" y="2087340"/>
                  <a:pt x="3357844" y="2165652"/>
                  <a:pt x="3300454" y="2175670"/>
                </a:cubicBezTo>
                <a:cubicBezTo>
                  <a:pt x="3274647" y="2180221"/>
                  <a:pt x="3262195" y="2208906"/>
                  <a:pt x="3243246" y="2224614"/>
                </a:cubicBezTo>
                <a:cubicBezTo>
                  <a:pt x="3177374" y="2279478"/>
                  <a:pt x="3133338" y="2350051"/>
                  <a:pt x="3112946" y="2447031"/>
                </a:cubicBezTo>
                <a:cubicBezTo>
                  <a:pt x="3107352" y="2473894"/>
                  <a:pt x="3085875" y="2495522"/>
                  <a:pt x="3071979" y="2519197"/>
                </a:cubicBezTo>
                <a:cubicBezTo>
                  <a:pt x="3078657" y="2536499"/>
                  <a:pt x="3115112" y="2499164"/>
                  <a:pt x="3102298" y="2544694"/>
                </a:cubicBezTo>
                <a:cubicBezTo>
                  <a:pt x="3092553" y="2578843"/>
                  <a:pt x="3067647" y="2600014"/>
                  <a:pt x="3044185" y="2620276"/>
                </a:cubicBezTo>
                <a:cubicBezTo>
                  <a:pt x="3017476" y="2643268"/>
                  <a:pt x="2987879" y="2661708"/>
                  <a:pt x="2975787" y="2704279"/>
                </a:cubicBezTo>
                <a:cubicBezTo>
                  <a:pt x="2973260" y="2713386"/>
                  <a:pt x="2965140" y="2722947"/>
                  <a:pt x="2957921" y="2726591"/>
                </a:cubicBezTo>
                <a:cubicBezTo>
                  <a:pt x="2581458" y="3475797"/>
                  <a:pt x="1654740" y="3480805"/>
                  <a:pt x="1547901" y="3475568"/>
                </a:cubicBezTo>
                <a:cubicBezTo>
                  <a:pt x="1418503" y="3468966"/>
                  <a:pt x="1296143" y="3422753"/>
                  <a:pt x="1176132" y="3365156"/>
                </a:cubicBezTo>
                <a:cubicBezTo>
                  <a:pt x="1125418" y="3340797"/>
                  <a:pt x="1078316" y="3306195"/>
                  <a:pt x="1029045" y="3279332"/>
                </a:cubicBezTo>
                <a:cubicBezTo>
                  <a:pt x="961009" y="3242223"/>
                  <a:pt x="908492" y="3171424"/>
                  <a:pt x="840634" y="3141601"/>
                </a:cubicBezTo>
                <a:cubicBezTo>
                  <a:pt x="770793" y="3110867"/>
                  <a:pt x="711057" y="3054638"/>
                  <a:pt x="639229" y="3030734"/>
                </a:cubicBezTo>
                <a:cubicBezTo>
                  <a:pt x="601330" y="3017985"/>
                  <a:pt x="564695" y="2994993"/>
                  <a:pt x="570649" y="2929200"/>
                </a:cubicBezTo>
                <a:cubicBezTo>
                  <a:pt x="572274" y="2910532"/>
                  <a:pt x="562349" y="2895282"/>
                  <a:pt x="546647" y="2900745"/>
                </a:cubicBezTo>
                <a:cubicBezTo>
                  <a:pt x="516690" y="2910989"/>
                  <a:pt x="503154" y="2883898"/>
                  <a:pt x="486550" y="2863636"/>
                </a:cubicBezTo>
                <a:cubicBezTo>
                  <a:pt x="456953" y="2827667"/>
                  <a:pt x="428801" y="2789422"/>
                  <a:pt x="381697" y="2783503"/>
                </a:cubicBezTo>
                <a:cubicBezTo>
                  <a:pt x="390720" y="2755272"/>
                  <a:pt x="406060" y="2759371"/>
                  <a:pt x="420137" y="2765290"/>
                </a:cubicBezTo>
                <a:cubicBezTo>
                  <a:pt x="457133" y="2780772"/>
                  <a:pt x="493769" y="2798300"/>
                  <a:pt x="530765" y="2813781"/>
                </a:cubicBezTo>
                <a:cubicBezTo>
                  <a:pt x="554948" y="2823799"/>
                  <a:pt x="578952" y="2837912"/>
                  <a:pt x="611257" y="2826755"/>
                </a:cubicBezTo>
                <a:cubicBezTo>
                  <a:pt x="583463" y="2769843"/>
                  <a:pt x="536180" y="2759598"/>
                  <a:pt x="497920" y="2742071"/>
                </a:cubicBezTo>
                <a:cubicBezTo>
                  <a:pt x="450096" y="2719988"/>
                  <a:pt x="421942" y="2678326"/>
                  <a:pt x="388193" y="2631885"/>
                </a:cubicBezTo>
                <a:cubicBezTo>
                  <a:pt x="423386" y="2620730"/>
                  <a:pt x="445223" y="2654879"/>
                  <a:pt x="472834" y="2653056"/>
                </a:cubicBezTo>
                <a:cubicBezTo>
                  <a:pt x="474279" y="2647140"/>
                  <a:pt x="476804" y="2638488"/>
                  <a:pt x="476444" y="2638259"/>
                </a:cubicBezTo>
                <a:cubicBezTo>
                  <a:pt x="431326" y="2612763"/>
                  <a:pt x="410211" y="2564956"/>
                  <a:pt x="403173" y="2507131"/>
                </a:cubicBezTo>
                <a:cubicBezTo>
                  <a:pt x="399563" y="2477310"/>
                  <a:pt x="383140" y="2467976"/>
                  <a:pt x="366897" y="2454316"/>
                </a:cubicBezTo>
                <a:cubicBezTo>
                  <a:pt x="310230" y="2405826"/>
                  <a:pt x="250314" y="2361890"/>
                  <a:pt x="203752" y="2295188"/>
                </a:cubicBezTo>
                <a:cubicBezTo>
                  <a:pt x="257532" y="2304066"/>
                  <a:pt x="300665" y="2347547"/>
                  <a:pt x="358597" y="2366215"/>
                </a:cubicBezTo>
                <a:cubicBezTo>
                  <a:pt x="312577" y="2292910"/>
                  <a:pt x="253020" y="2255803"/>
                  <a:pt x="198698" y="2211409"/>
                </a:cubicBezTo>
                <a:cubicBezTo>
                  <a:pt x="173974" y="2191149"/>
                  <a:pt x="151055" y="2165197"/>
                  <a:pt x="121097" y="2154269"/>
                </a:cubicBezTo>
                <a:cubicBezTo>
                  <a:pt x="110448" y="2150400"/>
                  <a:pt x="92943" y="2142204"/>
                  <a:pt x="101425" y="2120577"/>
                </a:cubicBezTo>
                <a:cubicBezTo>
                  <a:pt x="108643" y="2102593"/>
                  <a:pt x="122900" y="2108055"/>
                  <a:pt x="135895" y="2113292"/>
                </a:cubicBezTo>
                <a:cubicBezTo>
                  <a:pt x="167116" y="2126269"/>
                  <a:pt x="199421" y="2126495"/>
                  <a:pt x="241652" y="2126269"/>
                </a:cubicBezTo>
                <a:cubicBezTo>
                  <a:pt x="206279" y="2066851"/>
                  <a:pt x="141489" y="2084608"/>
                  <a:pt x="111170" y="2022231"/>
                </a:cubicBezTo>
                <a:cubicBezTo>
                  <a:pt x="149069" y="2011302"/>
                  <a:pt x="178305" y="2033841"/>
                  <a:pt x="208987" y="2038166"/>
                </a:cubicBezTo>
                <a:cubicBezTo>
                  <a:pt x="236777" y="2042036"/>
                  <a:pt x="243636" y="2031565"/>
                  <a:pt x="237139" y="1997188"/>
                </a:cubicBezTo>
                <a:cubicBezTo>
                  <a:pt x="227034" y="1943690"/>
                  <a:pt x="242193" y="1916371"/>
                  <a:pt x="282618" y="1930941"/>
                </a:cubicBezTo>
                <a:cubicBezTo>
                  <a:pt x="320155" y="1944601"/>
                  <a:pt x="324125" y="1924568"/>
                  <a:pt x="314019" y="1894062"/>
                </a:cubicBezTo>
                <a:cubicBezTo>
                  <a:pt x="299582" y="1849671"/>
                  <a:pt x="316004" y="1815295"/>
                  <a:pt x="327194" y="1777960"/>
                </a:cubicBezTo>
                <a:cubicBezTo>
                  <a:pt x="344339" y="1721045"/>
                  <a:pt x="337121" y="1693272"/>
                  <a:pt x="300123" y="1650929"/>
                </a:cubicBezTo>
                <a:cubicBezTo>
                  <a:pt x="279370" y="1627251"/>
                  <a:pt x="256992" y="1607219"/>
                  <a:pt x="226852" y="1586731"/>
                </a:cubicBezTo>
                <a:cubicBezTo>
                  <a:pt x="296334" y="1575576"/>
                  <a:pt x="223423" y="1538013"/>
                  <a:pt x="247968" y="1514564"/>
                </a:cubicBezTo>
                <a:cubicBezTo>
                  <a:pt x="297056" y="1505003"/>
                  <a:pt x="337121" y="1579673"/>
                  <a:pt x="403895" y="1558274"/>
                </a:cubicBezTo>
                <a:cubicBezTo>
                  <a:pt x="321420" y="1493619"/>
                  <a:pt x="230281" y="1472448"/>
                  <a:pt x="170546" y="1386396"/>
                </a:cubicBezTo>
                <a:cubicBezTo>
                  <a:pt x="184261" y="1366817"/>
                  <a:pt x="197977" y="1385030"/>
                  <a:pt x="209707" y="1377746"/>
                </a:cubicBezTo>
                <a:cubicBezTo>
                  <a:pt x="209346" y="1373192"/>
                  <a:pt x="210250" y="1366362"/>
                  <a:pt x="208083" y="1364314"/>
                </a:cubicBezTo>
                <a:cubicBezTo>
                  <a:pt x="163508" y="1317416"/>
                  <a:pt x="162784" y="1316279"/>
                  <a:pt x="210610" y="1281675"/>
                </a:cubicBezTo>
                <a:cubicBezTo>
                  <a:pt x="227394" y="1269609"/>
                  <a:pt x="225950" y="1258909"/>
                  <a:pt x="217108" y="1243657"/>
                </a:cubicBezTo>
                <a:cubicBezTo>
                  <a:pt x="210790" y="1232957"/>
                  <a:pt x="203211" y="1223395"/>
                  <a:pt x="206820" y="1199947"/>
                </a:cubicBezTo>
                <a:cubicBezTo>
                  <a:pt x="232988" y="1229998"/>
                  <a:pt x="359499" y="1220208"/>
                  <a:pt x="381877" y="1217021"/>
                </a:cubicBezTo>
                <a:cubicBezTo>
                  <a:pt x="406963" y="1213607"/>
                  <a:pt x="431688" y="1199037"/>
                  <a:pt x="458035" y="1207003"/>
                </a:cubicBezTo>
                <a:cubicBezTo>
                  <a:pt x="479150" y="1213381"/>
                  <a:pt x="576966" y="1275073"/>
                  <a:pt x="590863" y="1204273"/>
                </a:cubicBezTo>
                <a:cubicBezTo>
                  <a:pt x="591585" y="1200858"/>
                  <a:pt x="631107" y="1208826"/>
                  <a:pt x="652403" y="1212696"/>
                </a:cubicBezTo>
                <a:cubicBezTo>
                  <a:pt x="671172" y="1215883"/>
                  <a:pt x="692288" y="1229998"/>
                  <a:pt x="704920" y="1201769"/>
                </a:cubicBezTo>
                <a:cubicBezTo>
                  <a:pt x="712320" y="1185150"/>
                  <a:pt x="681820" y="1153051"/>
                  <a:pt x="654569" y="1150320"/>
                </a:cubicBezTo>
                <a:cubicBezTo>
                  <a:pt x="630926" y="1147814"/>
                  <a:pt x="606202" y="1144172"/>
                  <a:pt x="583643" y="1151001"/>
                </a:cubicBezTo>
                <a:cubicBezTo>
                  <a:pt x="555852" y="1159198"/>
                  <a:pt x="540873" y="1145995"/>
                  <a:pt x="533111" y="1117538"/>
                </a:cubicBezTo>
                <a:cubicBezTo>
                  <a:pt x="524450" y="1086122"/>
                  <a:pt x="507845" y="1071550"/>
                  <a:pt x="484926" y="1056980"/>
                </a:cubicBezTo>
                <a:cubicBezTo>
                  <a:pt x="429340" y="1021696"/>
                  <a:pt x="375921" y="980946"/>
                  <a:pt x="314922" y="960456"/>
                </a:cubicBezTo>
                <a:cubicBezTo>
                  <a:pt x="302830" y="956358"/>
                  <a:pt x="289476" y="950894"/>
                  <a:pt x="283881" y="923805"/>
                </a:cubicBezTo>
                <a:cubicBezTo>
                  <a:pt x="449013" y="964326"/>
                  <a:pt x="599526" y="1069958"/>
                  <a:pt x="769890" y="1063811"/>
                </a:cubicBezTo>
                <a:cubicBezTo>
                  <a:pt x="723329" y="1030346"/>
                  <a:pt x="669369" y="1028524"/>
                  <a:pt x="619738" y="1005076"/>
                </a:cubicBezTo>
                <a:cubicBezTo>
                  <a:pt x="654930" y="987546"/>
                  <a:pt x="687956" y="1005759"/>
                  <a:pt x="721344" y="1015777"/>
                </a:cubicBezTo>
                <a:cubicBezTo>
                  <a:pt x="749317" y="1023970"/>
                  <a:pt x="774583" y="1025337"/>
                  <a:pt x="777650" y="976393"/>
                </a:cubicBezTo>
                <a:cubicBezTo>
                  <a:pt x="776566" y="973205"/>
                  <a:pt x="776747" y="969107"/>
                  <a:pt x="776929" y="965238"/>
                </a:cubicBezTo>
                <a:cubicBezTo>
                  <a:pt x="767542" y="944976"/>
                  <a:pt x="752926" y="934504"/>
                  <a:pt x="735601" y="928584"/>
                </a:cubicBezTo>
                <a:cubicBezTo>
                  <a:pt x="725133" y="924942"/>
                  <a:pt x="711237" y="919478"/>
                  <a:pt x="711416" y="904909"/>
                </a:cubicBezTo>
                <a:cubicBezTo>
                  <a:pt x="711958" y="850955"/>
                  <a:pt x="678571" y="835246"/>
                  <a:pt x="645185" y="819539"/>
                </a:cubicBezTo>
                <a:cubicBezTo>
                  <a:pt x="663773" y="792676"/>
                  <a:pt x="678391" y="812481"/>
                  <a:pt x="692468" y="810433"/>
                </a:cubicBezTo>
                <a:cubicBezTo>
                  <a:pt x="701672" y="809067"/>
                  <a:pt x="709973" y="806563"/>
                  <a:pt x="709973" y="792676"/>
                </a:cubicBezTo>
                <a:cubicBezTo>
                  <a:pt x="710154" y="781065"/>
                  <a:pt x="705822" y="767861"/>
                  <a:pt x="696799" y="767635"/>
                </a:cubicBezTo>
                <a:cubicBezTo>
                  <a:pt x="640312" y="765585"/>
                  <a:pt x="609090" y="690914"/>
                  <a:pt x="550437" y="690687"/>
                </a:cubicBezTo>
                <a:cubicBezTo>
                  <a:pt x="515425" y="690687"/>
                  <a:pt x="568666" y="648572"/>
                  <a:pt x="539068" y="631042"/>
                </a:cubicBezTo>
                <a:cubicBezTo>
                  <a:pt x="532570" y="627171"/>
                  <a:pt x="556032" y="621254"/>
                  <a:pt x="566500" y="622164"/>
                </a:cubicBezTo>
                <a:cubicBezTo>
                  <a:pt x="576786" y="623074"/>
                  <a:pt x="585990" y="634229"/>
                  <a:pt x="598443" y="626261"/>
                </a:cubicBezTo>
                <a:cubicBezTo>
                  <a:pt x="605300" y="597806"/>
                  <a:pt x="587615" y="587332"/>
                  <a:pt x="572996" y="579365"/>
                </a:cubicBezTo>
                <a:cubicBezTo>
                  <a:pt x="539247" y="560925"/>
                  <a:pt x="506402" y="538615"/>
                  <a:pt x="469405" y="532013"/>
                </a:cubicBezTo>
                <a:cubicBezTo>
                  <a:pt x="456232" y="529737"/>
                  <a:pt x="488355" y="499231"/>
                  <a:pt x="494671" y="488532"/>
                </a:cubicBezTo>
                <a:cubicBezTo>
                  <a:pt x="345782" y="376071"/>
                  <a:pt x="166756" y="381762"/>
                  <a:pt x="0" y="290928"/>
                </a:cubicBezTo>
                <a:cubicBezTo>
                  <a:pt x="36817" y="273173"/>
                  <a:pt x="63887" y="286148"/>
                  <a:pt x="88973" y="288880"/>
                </a:cubicBezTo>
                <a:cubicBezTo>
                  <a:pt x="151595" y="295708"/>
                  <a:pt x="213498" y="309822"/>
                  <a:pt x="275940" y="318246"/>
                </a:cubicBezTo>
                <a:cubicBezTo>
                  <a:pt x="306620" y="322344"/>
                  <a:pt x="335134" y="337824"/>
                  <a:pt x="369424" y="313239"/>
                </a:cubicBezTo>
                <a:cubicBezTo>
                  <a:pt x="392343" y="296847"/>
                  <a:pt x="428980" y="314604"/>
                  <a:pt x="457133" y="329174"/>
                </a:cubicBezTo>
                <a:cubicBezTo>
                  <a:pt x="480414" y="341238"/>
                  <a:pt x="502612" y="344425"/>
                  <a:pt x="533474" y="329174"/>
                </a:cubicBezTo>
                <a:cubicBezTo>
                  <a:pt x="505501" y="319841"/>
                  <a:pt x="484023" y="311645"/>
                  <a:pt x="462006" y="305953"/>
                </a:cubicBezTo>
                <a:cubicBezTo>
                  <a:pt x="444501" y="301400"/>
                  <a:pt x="486189" y="282960"/>
                  <a:pt x="507484" y="285237"/>
                </a:cubicBezTo>
                <a:cubicBezTo>
                  <a:pt x="537263" y="288423"/>
                  <a:pt x="520479" y="276586"/>
                  <a:pt x="515425" y="260195"/>
                </a:cubicBezTo>
                <a:cubicBezTo>
                  <a:pt x="510012" y="242665"/>
                  <a:pt x="526074" y="237203"/>
                  <a:pt x="536180" y="240844"/>
                </a:cubicBezTo>
                <a:cubicBezTo>
                  <a:pt x="574980" y="255187"/>
                  <a:pt x="613602" y="229917"/>
                  <a:pt x="653668" y="250407"/>
                </a:cubicBezTo>
                <a:cubicBezTo>
                  <a:pt x="643561" y="199867"/>
                  <a:pt x="621723" y="177784"/>
                  <a:pt x="576064" y="170726"/>
                </a:cubicBezTo>
                <a:cubicBezTo>
                  <a:pt x="558919" y="167996"/>
                  <a:pt x="541053" y="172093"/>
                  <a:pt x="526254" y="157522"/>
                </a:cubicBezTo>
                <a:cubicBezTo>
                  <a:pt x="517771" y="149101"/>
                  <a:pt x="508207" y="139084"/>
                  <a:pt x="514884" y="123603"/>
                </a:cubicBezTo>
                <a:cubicBezTo>
                  <a:pt x="519577" y="112674"/>
                  <a:pt x="529684" y="112674"/>
                  <a:pt x="537985" y="116318"/>
                </a:cubicBezTo>
                <a:cubicBezTo>
                  <a:pt x="575162" y="132483"/>
                  <a:pt x="613963" y="138400"/>
                  <a:pt x="652764" y="144320"/>
                </a:cubicBezTo>
                <a:cubicBezTo>
                  <a:pt x="658720" y="145230"/>
                  <a:pt x="665397" y="148191"/>
                  <a:pt x="672075" y="133164"/>
                </a:cubicBezTo>
                <a:cubicBezTo>
                  <a:pt x="599526" y="108805"/>
                  <a:pt x="530585" y="74202"/>
                  <a:pt x="456051" y="60770"/>
                </a:cubicBezTo>
                <a:cubicBezTo>
                  <a:pt x="457133" y="54397"/>
                  <a:pt x="458215" y="48022"/>
                  <a:pt x="459299" y="41649"/>
                </a:cubicBezTo>
                <a:cubicBezTo>
                  <a:pt x="517591" y="50753"/>
                  <a:pt x="575884" y="59859"/>
                  <a:pt x="649515" y="71243"/>
                </a:cubicBezTo>
                <a:cubicBezTo>
                  <a:pt x="604218" y="35045"/>
                  <a:pt x="561446" y="47111"/>
                  <a:pt x="527879" y="15013"/>
                </a:cubicBezTo>
                <a:cubicBezTo>
                  <a:pt x="534195" y="2833"/>
                  <a:pt x="541820" y="-241"/>
                  <a:pt x="549716" y="15"/>
                </a:cubicBezTo>
                <a:close/>
              </a:path>
            </a:pathLst>
          </a:custGeom>
        </p:spPr>
      </p:pic>
      <p:pic>
        <p:nvPicPr>
          <p:cNvPr id="7" name="Imagine 6">
            <a:extLst>
              <a:ext uri="{FF2B5EF4-FFF2-40B4-BE49-F238E27FC236}">
                <a16:creationId xmlns:a16="http://schemas.microsoft.com/office/drawing/2014/main" id="{C15F4539-0971-759A-9604-CA3C4BC693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8" r="16602" b="-2"/>
          <a:stretch>
            <a:fillRect/>
          </a:stretch>
        </p:blipFill>
        <p:spPr>
          <a:xfrm>
            <a:off x="7621024" y="-5"/>
            <a:ext cx="4579876" cy="3536502"/>
          </a:xfrm>
          <a:custGeom>
            <a:avLst/>
            <a:gdLst/>
            <a:ahLst/>
            <a:cxnLst/>
            <a:rect l="l" t="t" r="r" b="b"/>
            <a:pathLst>
              <a:path w="4579876" h="3536502">
                <a:moveTo>
                  <a:pt x="457312" y="0"/>
                </a:moveTo>
                <a:lnTo>
                  <a:pt x="4579876" y="0"/>
                </a:lnTo>
                <a:lnTo>
                  <a:pt x="4579876" y="3057029"/>
                </a:lnTo>
                <a:lnTo>
                  <a:pt x="4508441" y="3086568"/>
                </a:lnTo>
                <a:cubicBezTo>
                  <a:pt x="4391572" y="3126663"/>
                  <a:pt x="4301124" y="3221848"/>
                  <a:pt x="4183947" y="3271738"/>
                </a:cubicBezTo>
                <a:cubicBezTo>
                  <a:pt x="4099090" y="3307854"/>
                  <a:pt x="4017967" y="3354374"/>
                  <a:pt x="3930625" y="3387123"/>
                </a:cubicBezTo>
                <a:cubicBezTo>
                  <a:pt x="3723932" y="3464557"/>
                  <a:pt x="3513195" y="3526689"/>
                  <a:pt x="3290337" y="3535564"/>
                </a:cubicBezTo>
                <a:cubicBezTo>
                  <a:pt x="3106332" y="3542605"/>
                  <a:pt x="1510274" y="3535872"/>
                  <a:pt x="861903" y="2528615"/>
                </a:cubicBezTo>
                <a:cubicBezTo>
                  <a:pt x="849470" y="2523717"/>
                  <a:pt x="835485" y="2510862"/>
                  <a:pt x="831133" y="2498619"/>
                </a:cubicBezTo>
                <a:cubicBezTo>
                  <a:pt x="810307" y="2441385"/>
                  <a:pt x="759333" y="2416594"/>
                  <a:pt x="713333" y="2385682"/>
                </a:cubicBezTo>
                <a:cubicBezTo>
                  <a:pt x="672925" y="2358442"/>
                  <a:pt x="630030" y="2329978"/>
                  <a:pt x="613246" y="2284067"/>
                </a:cubicBezTo>
                <a:cubicBezTo>
                  <a:pt x="591179" y="2222855"/>
                  <a:pt x="653963" y="2273050"/>
                  <a:pt x="665465" y="2249789"/>
                </a:cubicBezTo>
                <a:cubicBezTo>
                  <a:pt x="641532" y="2217960"/>
                  <a:pt x="604543" y="2188882"/>
                  <a:pt x="594908" y="2152767"/>
                </a:cubicBezTo>
                <a:cubicBezTo>
                  <a:pt x="559787" y="2022383"/>
                  <a:pt x="483946" y="1927503"/>
                  <a:pt x="370497" y="1853742"/>
                </a:cubicBezTo>
                <a:cubicBezTo>
                  <a:pt x="337861" y="1832624"/>
                  <a:pt x="316415" y="1794059"/>
                  <a:pt x="271969" y="1787940"/>
                </a:cubicBezTo>
                <a:cubicBezTo>
                  <a:pt x="173127" y="1774472"/>
                  <a:pt x="204209" y="1669186"/>
                  <a:pt x="151990" y="1622358"/>
                </a:cubicBezTo>
                <a:cubicBezTo>
                  <a:pt x="142044" y="1613481"/>
                  <a:pt x="133031" y="1596037"/>
                  <a:pt x="134895" y="1584102"/>
                </a:cubicBezTo>
                <a:cubicBezTo>
                  <a:pt x="137691" y="1566959"/>
                  <a:pt x="149504" y="1550739"/>
                  <a:pt x="159450" y="1535435"/>
                </a:cubicBezTo>
                <a:cubicBezTo>
                  <a:pt x="169708" y="1520133"/>
                  <a:pt x="185247" y="1506664"/>
                  <a:pt x="177788" y="1486465"/>
                </a:cubicBezTo>
                <a:cubicBezTo>
                  <a:pt x="174683" y="1478202"/>
                  <a:pt x="176855" y="1449432"/>
                  <a:pt x="153856" y="1472079"/>
                </a:cubicBezTo>
                <a:cubicBezTo>
                  <a:pt x="90760" y="1534212"/>
                  <a:pt x="54082" y="1475449"/>
                  <a:pt x="0" y="1447289"/>
                </a:cubicBezTo>
                <a:cubicBezTo>
                  <a:pt x="43515" y="1418212"/>
                  <a:pt x="82677" y="1397707"/>
                  <a:pt x="89205" y="1354247"/>
                </a:cubicBezTo>
                <a:cubicBezTo>
                  <a:pt x="102570" y="1264569"/>
                  <a:pt x="159758" y="1223557"/>
                  <a:pt x="246479" y="1215599"/>
                </a:cubicBezTo>
                <a:cubicBezTo>
                  <a:pt x="214465" y="1128983"/>
                  <a:pt x="214465" y="1128983"/>
                  <a:pt x="317968" y="1117045"/>
                </a:cubicBezTo>
                <a:cubicBezTo>
                  <a:pt x="278183" y="1061955"/>
                  <a:pt x="278183" y="1047876"/>
                  <a:pt x="326362" y="1028900"/>
                </a:cubicBezTo>
                <a:cubicBezTo>
                  <a:pt x="372673" y="1010841"/>
                  <a:pt x="423957" y="1004720"/>
                  <a:pt x="466852" y="976870"/>
                </a:cubicBezTo>
                <a:cubicBezTo>
                  <a:pt x="427377" y="906475"/>
                  <a:pt x="416188" y="824756"/>
                  <a:pt x="334754" y="790475"/>
                </a:cubicBezTo>
                <a:cubicBezTo>
                  <a:pt x="322010" y="785272"/>
                  <a:pt x="313307" y="764154"/>
                  <a:pt x="321386" y="751912"/>
                </a:cubicBezTo>
                <a:cubicBezTo>
                  <a:pt x="350915" y="707534"/>
                  <a:pt x="308644" y="623365"/>
                  <a:pt x="400645" y="613877"/>
                </a:cubicBezTo>
                <a:cubicBezTo>
                  <a:pt x="412147" y="612959"/>
                  <a:pt x="422716" y="603776"/>
                  <a:pt x="413701" y="591839"/>
                </a:cubicBezTo>
                <a:cubicBezTo>
                  <a:pt x="382618" y="550216"/>
                  <a:pt x="420228" y="552969"/>
                  <a:pt x="442917" y="547767"/>
                </a:cubicBezTo>
                <a:cubicBezTo>
                  <a:pt x="470271" y="541341"/>
                  <a:pt x="501353" y="559703"/>
                  <a:pt x="526840" y="537055"/>
                </a:cubicBezTo>
                <a:cubicBezTo>
                  <a:pt x="520932" y="513181"/>
                  <a:pt x="498866" y="513487"/>
                  <a:pt x="483325" y="505836"/>
                </a:cubicBezTo>
                <a:cubicBezTo>
                  <a:pt x="437946" y="483799"/>
                  <a:pt x="400956" y="457479"/>
                  <a:pt x="398780" y="400243"/>
                </a:cubicBezTo>
                <a:cubicBezTo>
                  <a:pt x="397229" y="354028"/>
                  <a:pt x="392255" y="313323"/>
                  <a:pt x="455041" y="299242"/>
                </a:cubicBezTo>
                <a:cubicBezTo>
                  <a:pt x="481149" y="293426"/>
                  <a:pt x="473687" y="260067"/>
                  <a:pt x="458769" y="243538"/>
                </a:cubicBezTo>
                <a:cubicBezTo>
                  <a:pt x="432038" y="214157"/>
                  <a:pt x="409972" y="174981"/>
                  <a:pt x="363969" y="172227"/>
                </a:cubicBezTo>
                <a:cubicBezTo>
                  <a:pt x="335995" y="170391"/>
                  <a:pt x="314549" y="158146"/>
                  <a:pt x="292481" y="144069"/>
                </a:cubicBezTo>
                <a:cubicBezTo>
                  <a:pt x="276630" y="133966"/>
                  <a:pt x="257670" y="125398"/>
                  <a:pt x="259534" y="103668"/>
                </a:cubicBezTo>
                <a:cubicBezTo>
                  <a:pt x="261399" y="82855"/>
                  <a:pt x="279736" y="74286"/>
                  <a:pt x="298387" y="70001"/>
                </a:cubicBezTo>
                <a:cubicBezTo>
                  <a:pt x="345011" y="59672"/>
                  <a:pt x="389535" y="45726"/>
                  <a:pt x="430782" y="1990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903127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23">
            <a:extLst>
              <a:ext uri="{FF2B5EF4-FFF2-40B4-BE49-F238E27FC236}">
                <a16:creationId xmlns:a16="http://schemas.microsoft.com/office/drawing/2014/main" id="{2172A0AC-3DCE-4672-BCAF-28FEF91F6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25">
            <a:extLst>
              <a:ext uri="{FF2B5EF4-FFF2-40B4-BE49-F238E27FC236}">
                <a16:creationId xmlns:a16="http://schemas.microsoft.com/office/drawing/2014/main" id="{AE6F1C77-EDC9-4C5F-8C1C-62DD46BDA3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Imagine 8">
            <a:extLst>
              <a:ext uri="{FF2B5EF4-FFF2-40B4-BE49-F238E27FC236}">
                <a16:creationId xmlns:a16="http://schemas.microsoft.com/office/drawing/2014/main" id="{CF75B0CD-25E7-3C22-048B-AEE24D510BF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60"/>
          <a:stretch>
            <a:fillRect/>
          </a:stretch>
        </p:blipFill>
        <p:spPr>
          <a:xfrm>
            <a:off x="20" y="10"/>
            <a:ext cx="8450297" cy="6857990"/>
          </a:xfrm>
          <a:prstGeom prst="rect">
            <a:avLst/>
          </a:prstGeom>
        </p:spPr>
      </p:pic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16EB5169-25A9-75E8-7F96-FA7365285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910" y="561807"/>
            <a:ext cx="5241053" cy="52360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FFFFFF"/>
                </a:solidFill>
              </a:rPr>
              <a:t>Conclusions &amp; Recommendations</a:t>
            </a:r>
          </a:p>
          <a:p>
            <a:pPr marL="0" indent="0">
              <a:buNone/>
            </a:pPr>
            <a:endParaRPr lang="en-US" sz="1000" b="1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</a:rPr>
              <a:t>✔ Improve digitalization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</a:rPr>
              <a:t>✔ Develop integrated packages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</a:rPr>
              <a:t>✔ Strengthen international promotion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</a:rPr>
              <a:t>✔ Increase cooperation between AJVPS and tourism businesses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</a:rPr>
              <a:t>✔ Transform wildlife resources into competitive tourism products</a:t>
            </a:r>
          </a:p>
          <a:p>
            <a:pPr marL="0" indent="0">
              <a:buNone/>
            </a:pPr>
            <a:endParaRPr lang="en-US" sz="1600" b="1" dirty="0">
              <a:solidFill>
                <a:srgbClr val="FFFFFF"/>
              </a:solidFill>
            </a:endParaRPr>
          </a:p>
          <a:p>
            <a:pPr marL="0" indent="0">
              <a:buNone/>
            </a:pPr>
            <a:endParaRPr lang="en-US" sz="1600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ro-RO" sz="1600" b="1" dirty="0" err="1">
                <a:solidFill>
                  <a:srgbClr val="FFFFFF"/>
                </a:solidFill>
              </a:rPr>
              <a:t>Key</a:t>
            </a:r>
            <a:r>
              <a:rPr lang="ro-RO" sz="1600" b="1" dirty="0">
                <a:solidFill>
                  <a:srgbClr val="FFFFFF"/>
                </a:solidFill>
              </a:rPr>
              <a:t> </a:t>
            </a:r>
            <a:r>
              <a:rPr lang="ro-RO" sz="1600" b="1" dirty="0" err="1">
                <a:solidFill>
                  <a:srgbClr val="FFFFFF"/>
                </a:solidFill>
              </a:rPr>
              <a:t>Conclusion</a:t>
            </a:r>
            <a:endParaRPr lang="en-US" sz="1600" b="1" dirty="0">
              <a:solidFill>
                <a:srgbClr val="FFFFFF"/>
              </a:solidFill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FFFFFF"/>
                </a:solidFill>
              </a:rPr>
              <a:t>Romania possesses exceptional wildlife resources, but future competitiveness depends on digitalization, service quality, integrated tourism products and effective destination management.</a:t>
            </a:r>
          </a:p>
          <a:p>
            <a:r>
              <a:rPr lang="ro-RO" sz="1600" dirty="0">
                <a:solidFill>
                  <a:srgbClr val="FFFFFF"/>
                </a:solidFill>
              </a:rPr>
              <a:t>🇭🇺 Hungary </a:t>
            </a:r>
            <a:r>
              <a:rPr lang="ro-RO" sz="1600" dirty="0" err="1">
                <a:solidFill>
                  <a:srgbClr val="FFFFFF"/>
                </a:solidFill>
              </a:rPr>
              <a:t>demonstrates</a:t>
            </a:r>
            <a:r>
              <a:rPr lang="ro-RO" sz="1600" dirty="0">
                <a:solidFill>
                  <a:srgbClr val="FFFFFF"/>
                </a:solidFill>
              </a:rPr>
              <a:t> </a:t>
            </a:r>
            <a:r>
              <a:rPr lang="ro-RO" sz="1600" dirty="0" err="1">
                <a:solidFill>
                  <a:srgbClr val="FFFFFF"/>
                </a:solidFill>
              </a:rPr>
              <a:t>stronger</a:t>
            </a:r>
            <a:r>
              <a:rPr lang="ro-RO" sz="1600" dirty="0">
                <a:solidFill>
                  <a:srgbClr val="FFFFFF"/>
                </a:solidFill>
              </a:rPr>
              <a:t> </a:t>
            </a:r>
            <a:r>
              <a:rPr lang="ro-RO" sz="1600" dirty="0" err="1">
                <a:solidFill>
                  <a:srgbClr val="FFFFFF"/>
                </a:solidFill>
              </a:rPr>
              <a:t>integration</a:t>
            </a:r>
            <a:r>
              <a:rPr lang="ro-RO" sz="1600" dirty="0">
                <a:solidFill>
                  <a:srgbClr val="FFFFFF"/>
                </a:solidFill>
              </a:rPr>
              <a:t> of hunting </a:t>
            </a:r>
            <a:r>
              <a:rPr lang="ro-RO" sz="1600" dirty="0" err="1">
                <a:solidFill>
                  <a:srgbClr val="FFFFFF"/>
                </a:solidFill>
              </a:rPr>
              <a:t>tourism</a:t>
            </a:r>
            <a:r>
              <a:rPr lang="ro-RO" sz="1600" dirty="0">
                <a:solidFill>
                  <a:srgbClr val="FFFFFF"/>
                </a:solidFill>
              </a:rPr>
              <a:t> </a:t>
            </a:r>
            <a:r>
              <a:rPr lang="ro-RO" sz="1600" dirty="0" err="1">
                <a:solidFill>
                  <a:srgbClr val="FFFFFF"/>
                </a:solidFill>
              </a:rPr>
              <a:t>into</a:t>
            </a:r>
            <a:r>
              <a:rPr lang="ro-RO" sz="1600" dirty="0">
                <a:solidFill>
                  <a:srgbClr val="FFFFFF"/>
                </a:solidFill>
              </a:rPr>
              <a:t> </a:t>
            </a:r>
            <a:r>
              <a:rPr lang="ro-RO" sz="1600" dirty="0" err="1">
                <a:solidFill>
                  <a:srgbClr val="FFFFFF"/>
                </a:solidFill>
              </a:rPr>
              <a:t>national</a:t>
            </a:r>
            <a:r>
              <a:rPr lang="ro-RO" sz="1600" dirty="0">
                <a:solidFill>
                  <a:srgbClr val="FFFFFF"/>
                </a:solidFill>
              </a:rPr>
              <a:t> </a:t>
            </a:r>
            <a:r>
              <a:rPr lang="ro-RO" sz="1600" dirty="0" err="1">
                <a:solidFill>
                  <a:srgbClr val="FFFFFF"/>
                </a:solidFill>
              </a:rPr>
              <a:t>tourism</a:t>
            </a:r>
            <a:r>
              <a:rPr lang="ro-RO" sz="1600" dirty="0">
                <a:solidFill>
                  <a:srgbClr val="FFFFFF"/>
                </a:solidFill>
              </a:rPr>
              <a:t> </a:t>
            </a:r>
            <a:r>
              <a:rPr lang="ro-RO" sz="1600" dirty="0" err="1">
                <a:solidFill>
                  <a:srgbClr val="FFFFFF"/>
                </a:solidFill>
              </a:rPr>
              <a:t>policies</a:t>
            </a:r>
            <a:r>
              <a:rPr lang="ro-RO" sz="1600" dirty="0">
                <a:solidFill>
                  <a:srgbClr val="FFFFFF"/>
                </a:solidFill>
              </a:rPr>
              <a:t>.</a:t>
            </a:r>
          </a:p>
          <a:p>
            <a:r>
              <a:rPr lang="ro-RO" sz="1600" dirty="0">
                <a:solidFill>
                  <a:srgbClr val="FFFFFF"/>
                </a:solidFill>
              </a:rPr>
              <a:t>🇷🇴 Romania </a:t>
            </a:r>
            <a:r>
              <a:rPr lang="ro-RO" sz="1600" dirty="0" err="1">
                <a:solidFill>
                  <a:srgbClr val="FFFFFF"/>
                </a:solidFill>
              </a:rPr>
              <a:t>holds</a:t>
            </a:r>
            <a:r>
              <a:rPr lang="ro-RO" sz="1600" dirty="0">
                <a:solidFill>
                  <a:srgbClr val="FFFFFF"/>
                </a:solidFill>
              </a:rPr>
              <a:t> superior </a:t>
            </a:r>
            <a:r>
              <a:rPr lang="ro-RO" sz="1600" dirty="0" err="1">
                <a:solidFill>
                  <a:srgbClr val="FFFFFF"/>
                </a:solidFill>
              </a:rPr>
              <a:t>wildlife</a:t>
            </a:r>
            <a:r>
              <a:rPr lang="ro-RO" sz="1600" dirty="0">
                <a:solidFill>
                  <a:srgbClr val="FFFFFF"/>
                </a:solidFill>
              </a:rPr>
              <a:t> </a:t>
            </a:r>
            <a:r>
              <a:rPr lang="ro-RO" sz="1600" dirty="0" err="1">
                <a:solidFill>
                  <a:srgbClr val="FFFFFF"/>
                </a:solidFill>
              </a:rPr>
              <a:t>resources</a:t>
            </a:r>
            <a:r>
              <a:rPr lang="ro-RO" sz="1600" dirty="0">
                <a:solidFill>
                  <a:srgbClr val="FFFFFF"/>
                </a:solidFill>
              </a:rPr>
              <a:t> but </a:t>
            </a:r>
            <a:r>
              <a:rPr lang="ro-RO" sz="1600" dirty="0" err="1">
                <a:solidFill>
                  <a:srgbClr val="FFFFFF"/>
                </a:solidFill>
              </a:rPr>
              <a:t>requires</a:t>
            </a:r>
            <a:r>
              <a:rPr lang="ro-RO" sz="1600" dirty="0">
                <a:solidFill>
                  <a:srgbClr val="FFFFFF"/>
                </a:solidFill>
              </a:rPr>
              <a:t> </a:t>
            </a:r>
            <a:r>
              <a:rPr lang="ro-RO" sz="1600" dirty="0" err="1">
                <a:solidFill>
                  <a:srgbClr val="FFFFFF"/>
                </a:solidFill>
              </a:rPr>
              <a:t>better</a:t>
            </a:r>
            <a:r>
              <a:rPr lang="ro-RO" sz="1600" dirty="0">
                <a:solidFill>
                  <a:srgbClr val="FFFFFF"/>
                </a:solidFill>
              </a:rPr>
              <a:t> </a:t>
            </a:r>
            <a:r>
              <a:rPr lang="ro-RO" sz="1600" dirty="0" err="1">
                <a:solidFill>
                  <a:srgbClr val="FFFFFF"/>
                </a:solidFill>
              </a:rPr>
              <a:t>promotion</a:t>
            </a:r>
            <a:r>
              <a:rPr lang="ro-RO" sz="1600" dirty="0">
                <a:solidFill>
                  <a:srgbClr val="FFFFFF"/>
                </a:solidFill>
              </a:rPr>
              <a:t> </a:t>
            </a:r>
            <a:r>
              <a:rPr lang="ro-RO" sz="1600" dirty="0" err="1">
                <a:solidFill>
                  <a:srgbClr val="FFFFFF"/>
                </a:solidFill>
              </a:rPr>
              <a:t>and</a:t>
            </a:r>
            <a:r>
              <a:rPr lang="ro-RO" sz="1600" dirty="0">
                <a:solidFill>
                  <a:srgbClr val="FFFFFF"/>
                </a:solidFill>
              </a:rPr>
              <a:t> digital </a:t>
            </a:r>
            <a:r>
              <a:rPr lang="ro-RO" sz="1600" dirty="0" err="1">
                <a:solidFill>
                  <a:srgbClr val="FFFFFF"/>
                </a:solidFill>
              </a:rPr>
              <a:t>integration</a:t>
            </a:r>
            <a:r>
              <a:rPr lang="ro-RO" sz="1600" dirty="0">
                <a:solidFill>
                  <a:srgbClr val="FFFFFF"/>
                </a:solidFill>
              </a:rPr>
              <a:t>.</a:t>
            </a:r>
          </a:p>
          <a:p>
            <a:pPr marL="0" indent="0">
              <a:buNone/>
            </a:pPr>
            <a:endParaRPr lang="ro-RO" sz="1000" dirty="0">
              <a:solidFill>
                <a:srgbClr val="FFFFFF"/>
              </a:solidFill>
            </a:endParaRPr>
          </a:p>
        </p:txBody>
      </p:sp>
      <p:pic>
        <p:nvPicPr>
          <p:cNvPr id="11" name="Imagine 10">
            <a:extLst>
              <a:ext uri="{FF2B5EF4-FFF2-40B4-BE49-F238E27FC236}">
                <a16:creationId xmlns:a16="http://schemas.microsoft.com/office/drawing/2014/main" id="{B1EABFC4-1122-4D70-1D79-E660AD980E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39" b="2401"/>
          <a:stretch>
            <a:fillRect/>
          </a:stretch>
        </p:blipFill>
        <p:spPr>
          <a:xfrm>
            <a:off x="7124281" y="10"/>
            <a:ext cx="5064501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0383849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4" name="Rectangle 51">
            <a:extLst>
              <a:ext uri="{FF2B5EF4-FFF2-40B4-BE49-F238E27FC236}">
                <a16:creationId xmlns:a16="http://schemas.microsoft.com/office/drawing/2014/main" id="{E6BFD8E9-9A76-4603-9D84-3A5AA9B88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ine 6">
            <a:extLst>
              <a:ext uri="{FF2B5EF4-FFF2-40B4-BE49-F238E27FC236}">
                <a16:creationId xmlns:a16="http://schemas.microsoft.com/office/drawing/2014/main" id="{9C1197AF-5F69-7CFC-4E52-D4106399B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8" r="3" b="3"/>
          <a:stretch>
            <a:fillRect/>
          </a:stretch>
        </p:blipFill>
        <p:spPr>
          <a:xfrm>
            <a:off x="21" y="-7"/>
            <a:ext cx="2734478" cy="3087336"/>
          </a:xfrm>
          <a:custGeom>
            <a:avLst/>
            <a:gdLst/>
            <a:ahLst/>
            <a:cxnLst/>
            <a:rect l="l" t="t" r="r" b="b"/>
            <a:pathLst>
              <a:path w="2952749" h="3333750">
                <a:moveTo>
                  <a:pt x="0" y="0"/>
                </a:moveTo>
                <a:lnTo>
                  <a:pt x="2952749" y="0"/>
                </a:lnTo>
                <a:lnTo>
                  <a:pt x="2952749" y="3333750"/>
                </a:lnTo>
                <a:lnTo>
                  <a:pt x="0" y="3333750"/>
                </a:lnTo>
                <a:close/>
              </a:path>
            </a:pathLst>
          </a:custGeom>
        </p:spPr>
      </p:pic>
      <p:pic>
        <p:nvPicPr>
          <p:cNvPr id="5" name="Imagine 4">
            <a:extLst>
              <a:ext uri="{FF2B5EF4-FFF2-40B4-BE49-F238E27FC236}">
                <a16:creationId xmlns:a16="http://schemas.microsoft.com/office/drawing/2014/main" id="{F81C5559-FF06-7B34-AF3D-7194846749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4" r="-3" b="-3"/>
          <a:stretch>
            <a:fillRect/>
          </a:stretch>
        </p:blipFill>
        <p:spPr>
          <a:xfrm>
            <a:off x="2734499" y="0"/>
            <a:ext cx="2849043" cy="3087329"/>
          </a:xfrm>
          <a:custGeom>
            <a:avLst/>
            <a:gdLst/>
            <a:ahLst/>
            <a:cxnLst/>
            <a:rect l="l" t="t" r="r" b="b"/>
            <a:pathLst>
              <a:path w="2945131" h="3333747">
                <a:moveTo>
                  <a:pt x="0" y="0"/>
                </a:moveTo>
                <a:lnTo>
                  <a:pt x="2945131" y="0"/>
                </a:lnTo>
                <a:cubicBezTo>
                  <a:pt x="2896448" y="378883"/>
                  <a:pt x="2937723" y="398992"/>
                  <a:pt x="2863851" y="1225550"/>
                </a:cubicBezTo>
                <a:cubicBezTo>
                  <a:pt x="2989885" y="1948326"/>
                  <a:pt x="2938224" y="2570625"/>
                  <a:pt x="2839411" y="3121962"/>
                </a:cubicBezTo>
                <a:lnTo>
                  <a:pt x="2798470" y="3333747"/>
                </a:lnTo>
                <a:lnTo>
                  <a:pt x="0" y="3333747"/>
                </a:lnTo>
                <a:close/>
              </a:path>
            </a:pathLst>
          </a:custGeom>
        </p:spPr>
      </p:pic>
      <p:pic>
        <p:nvPicPr>
          <p:cNvPr id="11" name="Imagine 10">
            <a:extLst>
              <a:ext uri="{FF2B5EF4-FFF2-40B4-BE49-F238E27FC236}">
                <a16:creationId xmlns:a16="http://schemas.microsoft.com/office/drawing/2014/main" id="{738FEF24-6FBA-5FAA-112B-65721A0908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460" b="3"/>
          <a:stretch>
            <a:fillRect/>
          </a:stretch>
        </p:blipFill>
        <p:spPr>
          <a:xfrm>
            <a:off x="26396" y="3188521"/>
            <a:ext cx="2952729" cy="3333749"/>
          </a:xfrm>
          <a:custGeom>
            <a:avLst/>
            <a:gdLst/>
            <a:ahLst/>
            <a:cxnLst/>
            <a:rect l="l" t="t" r="r" b="b"/>
            <a:pathLst>
              <a:path w="2952749" h="3333749">
                <a:moveTo>
                  <a:pt x="0" y="0"/>
                </a:moveTo>
                <a:lnTo>
                  <a:pt x="2952749" y="0"/>
                </a:lnTo>
                <a:lnTo>
                  <a:pt x="2952749" y="3333749"/>
                </a:lnTo>
                <a:lnTo>
                  <a:pt x="0" y="3333749"/>
                </a:lnTo>
                <a:close/>
              </a:path>
            </a:pathLst>
          </a:custGeom>
        </p:spPr>
      </p:pic>
      <p:pic>
        <p:nvPicPr>
          <p:cNvPr id="9" name="Imagine 8">
            <a:extLst>
              <a:ext uri="{FF2B5EF4-FFF2-40B4-BE49-F238E27FC236}">
                <a16:creationId xmlns:a16="http://schemas.microsoft.com/office/drawing/2014/main" id="{E33C82C6-709A-98EF-2ACF-BFF2AC341D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0" r="54890" b="-1"/>
          <a:stretch>
            <a:fillRect/>
          </a:stretch>
        </p:blipFill>
        <p:spPr>
          <a:xfrm>
            <a:off x="2979125" y="3188525"/>
            <a:ext cx="2945132" cy="3333745"/>
          </a:xfrm>
          <a:custGeom>
            <a:avLst/>
            <a:gdLst/>
            <a:ahLst/>
            <a:cxnLst/>
            <a:rect l="l" t="t" r="r" b="b"/>
            <a:pathLst>
              <a:path w="2945132" h="3333745">
                <a:moveTo>
                  <a:pt x="0" y="0"/>
                </a:moveTo>
                <a:lnTo>
                  <a:pt x="2757787" y="0"/>
                </a:lnTo>
                <a:lnTo>
                  <a:pt x="2746213" y="53591"/>
                </a:lnTo>
                <a:cubicBezTo>
                  <a:pt x="2631114" y="566786"/>
                  <a:pt x="2506162" y="1017450"/>
                  <a:pt x="2501902" y="1435095"/>
                </a:cubicBezTo>
                <a:cubicBezTo>
                  <a:pt x="2503595" y="2235195"/>
                  <a:pt x="2683089" y="2546345"/>
                  <a:pt x="2945132" y="3333745"/>
                </a:cubicBezTo>
                <a:lnTo>
                  <a:pt x="0" y="3333745"/>
                </a:lnTo>
                <a:close/>
              </a:path>
            </a:pathLst>
          </a:custGeom>
        </p:spPr>
      </p:pic>
      <p:grpSp>
        <p:nvGrpSpPr>
          <p:cNvPr id="65" name="Group 53">
            <a:extLst>
              <a:ext uri="{FF2B5EF4-FFF2-40B4-BE49-F238E27FC236}">
                <a16:creationId xmlns:a16="http://schemas.microsoft.com/office/drawing/2014/main" id="{7F6F6FC6-9A5F-4E14-8105-15D94914A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395370" y="544"/>
            <a:ext cx="874716" cy="6857455"/>
            <a:chOff x="5395370" y="544"/>
            <a:chExt cx="874716" cy="6857455"/>
          </a:xfrm>
        </p:grpSpPr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2DCFA6DA-C89C-4BD9-A659-4E35D789BF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4000" y="2991914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8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8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381000" dist="152400" algn="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6" name="Freeform: Shape 55">
              <a:extLst>
                <a:ext uri="{FF2B5EF4-FFF2-40B4-BE49-F238E27FC236}">
                  <a16:creationId xmlns:a16="http://schemas.microsoft.com/office/drawing/2014/main" id="{868AC5BD-C02C-4D96-813D-3C9ABB388E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2404000" y="2991914"/>
              <a:ext cx="6857455" cy="874716"/>
            </a:xfrm>
            <a:custGeom>
              <a:avLst/>
              <a:gdLst>
                <a:gd name="connsiteX0" fmla="*/ 6857455 w 6857455"/>
                <a:gd name="connsiteY0" fmla="*/ 804643 h 874716"/>
                <a:gd name="connsiteX1" fmla="*/ 6857455 w 6857455"/>
                <a:gd name="connsiteY1" fmla="*/ 562246 h 874716"/>
                <a:gd name="connsiteX2" fmla="*/ 6829178 w 6857455"/>
                <a:gd name="connsiteY2" fmla="*/ 551284 h 874716"/>
                <a:gd name="connsiteX3" fmla="*/ 6766024 w 6857455"/>
                <a:gd name="connsiteY3" fmla="*/ 500372 h 874716"/>
                <a:gd name="connsiteX4" fmla="*/ 6734971 w 6857455"/>
                <a:gd name="connsiteY4" fmla="*/ 500944 h 874716"/>
                <a:gd name="connsiteX5" fmla="*/ 6683915 w 6857455"/>
                <a:gd name="connsiteY5" fmla="*/ 507040 h 874716"/>
                <a:gd name="connsiteX6" fmla="*/ 6628860 w 6857455"/>
                <a:gd name="connsiteY6" fmla="*/ 495418 h 874716"/>
                <a:gd name="connsiteX7" fmla="*/ 6588662 w 6857455"/>
                <a:gd name="connsiteY7" fmla="*/ 487227 h 874716"/>
                <a:gd name="connsiteX8" fmla="*/ 6476074 w 6857455"/>
                <a:gd name="connsiteY8" fmla="*/ 511230 h 874716"/>
                <a:gd name="connsiteX9" fmla="*/ 6382345 w 6857455"/>
                <a:gd name="connsiteY9" fmla="*/ 534853 h 874716"/>
                <a:gd name="connsiteX10" fmla="*/ 6369391 w 6857455"/>
                <a:gd name="connsiteY10" fmla="*/ 531615 h 874716"/>
                <a:gd name="connsiteX11" fmla="*/ 6244799 w 6857455"/>
                <a:gd name="connsiteY11" fmla="*/ 512182 h 874716"/>
                <a:gd name="connsiteX12" fmla="*/ 6190315 w 6857455"/>
                <a:gd name="connsiteY12" fmla="*/ 485703 h 874716"/>
                <a:gd name="connsiteX13" fmla="*/ 6115446 w 6857455"/>
                <a:gd name="connsiteY13" fmla="*/ 462270 h 874716"/>
                <a:gd name="connsiteX14" fmla="*/ 6032194 w 6857455"/>
                <a:gd name="connsiteY14" fmla="*/ 434266 h 874716"/>
                <a:gd name="connsiteX15" fmla="*/ 5971042 w 6857455"/>
                <a:gd name="connsiteY15" fmla="*/ 420738 h 874716"/>
                <a:gd name="connsiteX16" fmla="*/ 5880933 w 6857455"/>
                <a:gd name="connsiteY16" fmla="*/ 430646 h 874716"/>
                <a:gd name="connsiteX17" fmla="*/ 5862452 w 6857455"/>
                <a:gd name="connsiteY17" fmla="*/ 438648 h 874716"/>
                <a:gd name="connsiteX18" fmla="*/ 5685283 w 6857455"/>
                <a:gd name="connsiteY18" fmla="*/ 498658 h 874716"/>
                <a:gd name="connsiteX19" fmla="*/ 5567169 w 6857455"/>
                <a:gd name="connsiteY19" fmla="*/ 499420 h 874716"/>
                <a:gd name="connsiteX20" fmla="*/ 5527923 w 6857455"/>
                <a:gd name="connsiteY20" fmla="*/ 490466 h 874716"/>
                <a:gd name="connsiteX21" fmla="*/ 5456292 w 6857455"/>
                <a:gd name="connsiteY21" fmla="*/ 450650 h 874716"/>
                <a:gd name="connsiteX22" fmla="*/ 5424670 w 6857455"/>
                <a:gd name="connsiteY22" fmla="*/ 444934 h 874716"/>
                <a:gd name="connsiteX23" fmla="*/ 5368662 w 6857455"/>
                <a:gd name="connsiteY23" fmla="*/ 441124 h 874716"/>
                <a:gd name="connsiteX24" fmla="*/ 5247118 w 6857455"/>
                <a:gd name="connsiteY24" fmla="*/ 444934 h 874716"/>
                <a:gd name="connsiteX25" fmla="*/ 5088617 w 6857455"/>
                <a:gd name="connsiteY25" fmla="*/ 428742 h 874716"/>
                <a:gd name="connsiteX26" fmla="*/ 5025750 w 6857455"/>
                <a:gd name="connsiteY26" fmla="*/ 433694 h 874716"/>
                <a:gd name="connsiteX27" fmla="*/ 4957930 w 6857455"/>
                <a:gd name="connsiteY27" fmla="*/ 442268 h 874716"/>
                <a:gd name="connsiteX28" fmla="*/ 4938116 w 6857455"/>
                <a:gd name="connsiteY28" fmla="*/ 441886 h 874716"/>
                <a:gd name="connsiteX29" fmla="*/ 4833910 w 6857455"/>
                <a:gd name="connsiteY29" fmla="*/ 421693 h 874716"/>
                <a:gd name="connsiteX30" fmla="*/ 4810095 w 6857455"/>
                <a:gd name="connsiteY30" fmla="*/ 408167 h 874716"/>
                <a:gd name="connsiteX31" fmla="*/ 4747991 w 6857455"/>
                <a:gd name="connsiteY31" fmla="*/ 413691 h 874716"/>
                <a:gd name="connsiteX32" fmla="*/ 4692745 w 6857455"/>
                <a:gd name="connsiteY32" fmla="*/ 435790 h 874716"/>
                <a:gd name="connsiteX33" fmla="*/ 4375933 w 6857455"/>
                <a:gd name="connsiteY33" fmla="*/ 483417 h 874716"/>
                <a:gd name="connsiteX34" fmla="*/ 4185426 w 6857455"/>
                <a:gd name="connsiteY34" fmla="*/ 484179 h 874716"/>
                <a:gd name="connsiteX35" fmla="*/ 4052072 w 6857455"/>
                <a:gd name="connsiteY35" fmla="*/ 505134 h 874716"/>
                <a:gd name="connsiteX36" fmla="*/ 4029973 w 6857455"/>
                <a:gd name="connsiteY36" fmla="*/ 527233 h 874716"/>
                <a:gd name="connsiteX37" fmla="*/ 3948626 w 6857455"/>
                <a:gd name="connsiteY37" fmla="*/ 550666 h 874716"/>
                <a:gd name="connsiteX38" fmla="*/ 3871280 w 6857455"/>
                <a:gd name="connsiteY38" fmla="*/ 502275 h 874716"/>
                <a:gd name="connsiteX39" fmla="*/ 3774312 w 6857455"/>
                <a:gd name="connsiteY39" fmla="*/ 429122 h 874716"/>
                <a:gd name="connsiteX40" fmla="*/ 3721543 w 6857455"/>
                <a:gd name="connsiteY40" fmla="*/ 428552 h 874716"/>
                <a:gd name="connsiteX41" fmla="*/ 3612763 w 6857455"/>
                <a:gd name="connsiteY41" fmla="*/ 414263 h 874716"/>
                <a:gd name="connsiteX42" fmla="*/ 3537323 w 6857455"/>
                <a:gd name="connsiteY42" fmla="*/ 389878 h 874716"/>
                <a:gd name="connsiteX43" fmla="*/ 3431593 w 6857455"/>
                <a:gd name="connsiteY43" fmla="*/ 360921 h 874716"/>
                <a:gd name="connsiteX44" fmla="*/ 3392158 w 6857455"/>
                <a:gd name="connsiteY44" fmla="*/ 345681 h 874716"/>
                <a:gd name="connsiteX45" fmla="*/ 3297856 w 6857455"/>
                <a:gd name="connsiteY45" fmla="*/ 323010 h 874716"/>
                <a:gd name="connsiteX46" fmla="*/ 3219748 w 6857455"/>
                <a:gd name="connsiteY46" fmla="*/ 308151 h 874716"/>
                <a:gd name="connsiteX47" fmla="*/ 3156692 w 6857455"/>
                <a:gd name="connsiteY47" fmla="*/ 261668 h 874716"/>
                <a:gd name="connsiteX48" fmla="*/ 3136497 w 6857455"/>
                <a:gd name="connsiteY48" fmla="*/ 237663 h 874716"/>
                <a:gd name="connsiteX49" fmla="*/ 3119733 w 6857455"/>
                <a:gd name="connsiteY49" fmla="*/ 222233 h 874716"/>
                <a:gd name="connsiteX50" fmla="*/ 3045436 w 6857455"/>
                <a:gd name="connsiteY50" fmla="*/ 131742 h 874716"/>
                <a:gd name="connsiteX51" fmla="*/ 3037054 w 6857455"/>
                <a:gd name="connsiteY51" fmla="*/ 124121 h 874716"/>
                <a:gd name="connsiteX52" fmla="*/ 2936466 w 6857455"/>
                <a:gd name="connsiteY52" fmla="*/ 82400 h 874716"/>
                <a:gd name="connsiteX53" fmla="*/ 2901031 w 6857455"/>
                <a:gd name="connsiteY53" fmla="*/ 59731 h 874716"/>
                <a:gd name="connsiteX54" fmla="*/ 2828259 w 6857455"/>
                <a:gd name="connsiteY54" fmla="*/ 3149 h 874716"/>
                <a:gd name="connsiteX55" fmla="*/ 2799492 w 6857455"/>
                <a:gd name="connsiteY55" fmla="*/ 1245 h 874716"/>
                <a:gd name="connsiteX56" fmla="*/ 2693570 w 6857455"/>
                <a:gd name="connsiteY56" fmla="*/ 35154 h 874716"/>
                <a:gd name="connsiteX57" fmla="*/ 2639847 w 6857455"/>
                <a:gd name="connsiteY57" fmla="*/ 73448 h 874716"/>
                <a:gd name="connsiteX58" fmla="*/ 2621178 w 6857455"/>
                <a:gd name="connsiteY58" fmla="*/ 88688 h 874716"/>
                <a:gd name="connsiteX59" fmla="*/ 2489348 w 6857455"/>
                <a:gd name="connsiteY59" fmla="*/ 72304 h 874716"/>
                <a:gd name="connsiteX60" fmla="*/ 2452580 w 6857455"/>
                <a:gd name="connsiteY60" fmla="*/ 68683 h 874716"/>
                <a:gd name="connsiteX61" fmla="*/ 2326464 w 6857455"/>
                <a:gd name="connsiteY61" fmla="*/ 50395 h 874716"/>
                <a:gd name="connsiteX62" fmla="*/ 2300365 w 6857455"/>
                <a:gd name="connsiteY62" fmla="*/ 54777 h 874716"/>
                <a:gd name="connsiteX63" fmla="*/ 2130434 w 6857455"/>
                <a:gd name="connsiteY63" fmla="*/ 58397 h 874716"/>
                <a:gd name="connsiteX64" fmla="*/ 2118621 w 6857455"/>
                <a:gd name="connsiteY64" fmla="*/ 47919 h 874716"/>
                <a:gd name="connsiteX65" fmla="*/ 2057659 w 6857455"/>
                <a:gd name="connsiteY65" fmla="*/ 16866 h 874716"/>
                <a:gd name="connsiteX66" fmla="*/ 1976314 w 6857455"/>
                <a:gd name="connsiteY66" fmla="*/ 8865 h 874716"/>
                <a:gd name="connsiteX67" fmla="*/ 1961454 w 6857455"/>
                <a:gd name="connsiteY67" fmla="*/ 11724 h 874716"/>
                <a:gd name="connsiteX68" fmla="*/ 1906588 w 6857455"/>
                <a:gd name="connsiteY68" fmla="*/ 30964 h 874716"/>
                <a:gd name="connsiteX69" fmla="*/ 1783330 w 6857455"/>
                <a:gd name="connsiteY69" fmla="*/ 48871 h 874716"/>
                <a:gd name="connsiteX70" fmla="*/ 1759327 w 6857455"/>
                <a:gd name="connsiteY70" fmla="*/ 55349 h 874716"/>
                <a:gd name="connsiteX71" fmla="*/ 1716082 w 6857455"/>
                <a:gd name="connsiteY71" fmla="*/ 65445 h 874716"/>
                <a:gd name="connsiteX72" fmla="*/ 1598920 w 6857455"/>
                <a:gd name="connsiteY72" fmla="*/ 72114 h 874716"/>
                <a:gd name="connsiteX73" fmla="*/ 1542150 w 6857455"/>
                <a:gd name="connsiteY73" fmla="*/ 62207 h 874716"/>
                <a:gd name="connsiteX74" fmla="*/ 1516813 w 6857455"/>
                <a:gd name="connsiteY74" fmla="*/ 62779 h 874716"/>
                <a:gd name="connsiteX75" fmla="*/ 1432228 w 6857455"/>
                <a:gd name="connsiteY75" fmla="*/ 88116 h 874716"/>
                <a:gd name="connsiteX76" fmla="*/ 1224765 w 6857455"/>
                <a:gd name="connsiteY76" fmla="*/ 71924 h 874716"/>
                <a:gd name="connsiteX77" fmla="*/ 1159231 w 6857455"/>
                <a:gd name="connsiteY77" fmla="*/ 58207 h 874716"/>
                <a:gd name="connsiteX78" fmla="*/ 1124370 w 6857455"/>
                <a:gd name="connsiteY78" fmla="*/ 56301 h 874716"/>
                <a:gd name="connsiteX79" fmla="*/ 1075600 w 6857455"/>
                <a:gd name="connsiteY79" fmla="*/ 75542 h 874716"/>
                <a:gd name="connsiteX80" fmla="*/ 986633 w 6857455"/>
                <a:gd name="connsiteY80" fmla="*/ 79162 h 874716"/>
                <a:gd name="connsiteX81" fmla="*/ 861089 w 6857455"/>
                <a:gd name="connsiteY81" fmla="*/ 76304 h 874716"/>
                <a:gd name="connsiteX82" fmla="*/ 759168 w 6857455"/>
                <a:gd name="connsiteY82" fmla="*/ 104689 h 874716"/>
                <a:gd name="connsiteX83" fmla="*/ 723735 w 6857455"/>
                <a:gd name="connsiteY83" fmla="*/ 140696 h 874716"/>
                <a:gd name="connsiteX84" fmla="*/ 647532 w 6857455"/>
                <a:gd name="connsiteY84" fmla="*/ 147934 h 874716"/>
                <a:gd name="connsiteX85" fmla="*/ 552659 w 6857455"/>
                <a:gd name="connsiteY85" fmla="*/ 95926 h 874716"/>
                <a:gd name="connsiteX86" fmla="*/ 541800 w 6857455"/>
                <a:gd name="connsiteY86" fmla="*/ 97640 h 874716"/>
                <a:gd name="connsiteX87" fmla="*/ 375107 w 6857455"/>
                <a:gd name="connsiteY87" fmla="*/ 123169 h 874716"/>
                <a:gd name="connsiteX88" fmla="*/ 273567 w 6857455"/>
                <a:gd name="connsiteY88" fmla="*/ 145458 h 874716"/>
                <a:gd name="connsiteX89" fmla="*/ 264043 w 6857455"/>
                <a:gd name="connsiteY89" fmla="*/ 154792 h 874716"/>
                <a:gd name="connsiteX90" fmla="*/ 169360 w 6857455"/>
                <a:gd name="connsiteY90" fmla="*/ 177273 h 874716"/>
                <a:gd name="connsiteX91" fmla="*/ 89347 w 6857455"/>
                <a:gd name="connsiteY91" fmla="*/ 157460 h 874716"/>
                <a:gd name="connsiteX92" fmla="*/ 34291 w 6857455"/>
                <a:gd name="connsiteY92" fmla="*/ 145268 h 874716"/>
                <a:gd name="connsiteX93" fmla="*/ 0 w 6857455"/>
                <a:gd name="connsiteY93" fmla="*/ 142056 h 874716"/>
                <a:gd name="connsiteX94" fmla="*/ 0 w 6857455"/>
                <a:gd name="connsiteY94" fmla="*/ 849556 h 874716"/>
                <a:gd name="connsiteX95" fmla="*/ 60652 w 6857455"/>
                <a:gd name="connsiteY95" fmla="*/ 844783 h 874716"/>
                <a:gd name="connsiteX96" fmla="*/ 119068 w 6857455"/>
                <a:gd name="connsiteY96" fmla="*/ 827281 h 874716"/>
                <a:gd name="connsiteX97" fmla="*/ 171840 w 6857455"/>
                <a:gd name="connsiteY97" fmla="*/ 804420 h 874716"/>
                <a:gd name="connsiteX98" fmla="*/ 274329 w 6857455"/>
                <a:gd name="connsiteY98" fmla="*/ 794324 h 874716"/>
                <a:gd name="connsiteX99" fmla="*/ 306715 w 6857455"/>
                <a:gd name="connsiteY99" fmla="*/ 788798 h 874716"/>
                <a:gd name="connsiteX100" fmla="*/ 393967 w 6857455"/>
                <a:gd name="connsiteY100" fmla="*/ 765937 h 874716"/>
                <a:gd name="connsiteX101" fmla="*/ 493793 w 6857455"/>
                <a:gd name="connsiteY101" fmla="*/ 725549 h 874716"/>
                <a:gd name="connsiteX102" fmla="*/ 546373 w 6857455"/>
                <a:gd name="connsiteY102" fmla="*/ 740600 h 874716"/>
                <a:gd name="connsiteX103" fmla="*/ 730211 w 6857455"/>
                <a:gd name="connsiteY103" fmla="*/ 698116 h 874716"/>
                <a:gd name="connsiteX104" fmla="*/ 784889 w 6857455"/>
                <a:gd name="connsiteY104" fmla="*/ 676018 h 874716"/>
                <a:gd name="connsiteX105" fmla="*/ 800509 w 6857455"/>
                <a:gd name="connsiteY105" fmla="*/ 661349 h 874716"/>
                <a:gd name="connsiteX106" fmla="*/ 857661 w 6857455"/>
                <a:gd name="connsiteY106" fmla="*/ 626868 h 874716"/>
                <a:gd name="connsiteX107" fmla="*/ 949102 w 6857455"/>
                <a:gd name="connsiteY107" fmla="*/ 614676 h 874716"/>
                <a:gd name="connsiteX108" fmla="*/ 960342 w 6857455"/>
                <a:gd name="connsiteY108" fmla="*/ 607435 h 874716"/>
                <a:gd name="connsiteX109" fmla="*/ 977109 w 6857455"/>
                <a:gd name="connsiteY109" fmla="*/ 595815 h 874716"/>
                <a:gd name="connsiteX110" fmla="*/ 1071218 w 6857455"/>
                <a:gd name="connsiteY110" fmla="*/ 575240 h 874716"/>
                <a:gd name="connsiteX111" fmla="*/ 1091983 w 6857455"/>
                <a:gd name="connsiteY111" fmla="*/ 568764 h 874716"/>
                <a:gd name="connsiteX112" fmla="*/ 1109321 w 6857455"/>
                <a:gd name="connsiteY112" fmla="*/ 557904 h 874716"/>
                <a:gd name="connsiteX113" fmla="*/ 1162279 w 6857455"/>
                <a:gd name="connsiteY113" fmla="*/ 532949 h 874716"/>
                <a:gd name="connsiteX114" fmla="*/ 1206097 w 6857455"/>
                <a:gd name="connsiteY114" fmla="*/ 532187 h 874716"/>
                <a:gd name="connsiteX115" fmla="*/ 1266867 w 6857455"/>
                <a:gd name="connsiteY115" fmla="*/ 518088 h 874716"/>
                <a:gd name="connsiteX116" fmla="*/ 1380219 w 6857455"/>
                <a:gd name="connsiteY116" fmla="*/ 504182 h 874716"/>
                <a:gd name="connsiteX117" fmla="*/ 1403461 w 6857455"/>
                <a:gd name="connsiteY117" fmla="*/ 496180 h 874716"/>
                <a:gd name="connsiteX118" fmla="*/ 1544054 w 6857455"/>
                <a:gd name="connsiteY118" fmla="*/ 458268 h 874716"/>
                <a:gd name="connsiteX119" fmla="*/ 1656644 w 6857455"/>
                <a:gd name="connsiteY119" fmla="*/ 459032 h 874716"/>
                <a:gd name="connsiteX120" fmla="*/ 1665406 w 6857455"/>
                <a:gd name="connsiteY120" fmla="*/ 460747 h 874716"/>
                <a:gd name="connsiteX121" fmla="*/ 1708461 w 6857455"/>
                <a:gd name="connsiteY121" fmla="*/ 473318 h 874716"/>
                <a:gd name="connsiteX122" fmla="*/ 1775140 w 6857455"/>
                <a:gd name="connsiteY122" fmla="*/ 469891 h 874716"/>
                <a:gd name="connsiteX123" fmla="*/ 1821051 w 6857455"/>
                <a:gd name="connsiteY123" fmla="*/ 452554 h 874716"/>
                <a:gd name="connsiteX124" fmla="*/ 1878203 w 6857455"/>
                <a:gd name="connsiteY124" fmla="*/ 451792 h 874716"/>
                <a:gd name="connsiteX125" fmla="*/ 1943547 w 6857455"/>
                <a:gd name="connsiteY125" fmla="*/ 462651 h 874716"/>
                <a:gd name="connsiteX126" fmla="*/ 1972884 w 6857455"/>
                <a:gd name="connsiteY126" fmla="*/ 464937 h 874716"/>
                <a:gd name="connsiteX127" fmla="*/ 2053469 w 6857455"/>
                <a:gd name="connsiteY127" fmla="*/ 487417 h 874716"/>
                <a:gd name="connsiteX128" fmla="*/ 2101477 w 6857455"/>
                <a:gd name="connsiteY128" fmla="*/ 481893 h 874716"/>
                <a:gd name="connsiteX129" fmla="*/ 2148722 w 6857455"/>
                <a:gd name="connsiteY129" fmla="*/ 467033 h 874716"/>
                <a:gd name="connsiteX130" fmla="*/ 2179011 w 6857455"/>
                <a:gd name="connsiteY130" fmla="*/ 452744 h 874716"/>
                <a:gd name="connsiteX131" fmla="*/ 2240165 w 6857455"/>
                <a:gd name="connsiteY131" fmla="*/ 442648 h 874716"/>
                <a:gd name="connsiteX132" fmla="*/ 2251404 w 6857455"/>
                <a:gd name="connsiteY132" fmla="*/ 444172 h 874716"/>
                <a:gd name="connsiteX133" fmla="*/ 2433912 w 6857455"/>
                <a:gd name="connsiteY133" fmla="*/ 456746 h 874716"/>
                <a:gd name="connsiteX134" fmla="*/ 2506302 w 6857455"/>
                <a:gd name="connsiteY134" fmla="*/ 476939 h 874716"/>
                <a:gd name="connsiteX135" fmla="*/ 2521735 w 6857455"/>
                <a:gd name="connsiteY135" fmla="*/ 479415 h 874716"/>
                <a:gd name="connsiteX136" fmla="*/ 2675854 w 6857455"/>
                <a:gd name="connsiteY136" fmla="*/ 502086 h 874716"/>
                <a:gd name="connsiteX137" fmla="*/ 2692998 w 6857455"/>
                <a:gd name="connsiteY137" fmla="*/ 503038 h 874716"/>
                <a:gd name="connsiteX138" fmla="*/ 2740816 w 6857455"/>
                <a:gd name="connsiteY138" fmla="*/ 499037 h 874716"/>
                <a:gd name="connsiteX139" fmla="*/ 2853596 w 6857455"/>
                <a:gd name="connsiteY139" fmla="*/ 540187 h 874716"/>
                <a:gd name="connsiteX140" fmla="*/ 2966565 w 6857455"/>
                <a:gd name="connsiteY140" fmla="*/ 554286 h 874716"/>
                <a:gd name="connsiteX141" fmla="*/ 3028671 w 6857455"/>
                <a:gd name="connsiteY141" fmla="*/ 554094 h 874716"/>
                <a:gd name="connsiteX142" fmla="*/ 3073059 w 6857455"/>
                <a:gd name="connsiteY142" fmla="*/ 564192 h 874716"/>
                <a:gd name="connsiteX143" fmla="*/ 3182219 w 6857455"/>
                <a:gd name="connsiteY143" fmla="*/ 594862 h 874716"/>
                <a:gd name="connsiteX144" fmla="*/ 3233656 w 6857455"/>
                <a:gd name="connsiteY144" fmla="*/ 599625 h 874716"/>
                <a:gd name="connsiteX145" fmla="*/ 3288332 w 6857455"/>
                <a:gd name="connsiteY145" fmla="*/ 609914 h 874716"/>
                <a:gd name="connsiteX146" fmla="*/ 3423591 w 6857455"/>
                <a:gd name="connsiteY146" fmla="*/ 656015 h 874716"/>
                <a:gd name="connsiteX147" fmla="*/ 3534084 w 6857455"/>
                <a:gd name="connsiteY147" fmla="*/ 653349 h 874716"/>
                <a:gd name="connsiteX148" fmla="*/ 3604571 w 6857455"/>
                <a:gd name="connsiteY148" fmla="*/ 653918 h 874716"/>
                <a:gd name="connsiteX149" fmla="*/ 3688586 w 6857455"/>
                <a:gd name="connsiteY149" fmla="*/ 669160 h 874716"/>
                <a:gd name="connsiteX150" fmla="*/ 3757358 w 6857455"/>
                <a:gd name="connsiteY150" fmla="*/ 691450 h 874716"/>
                <a:gd name="connsiteX151" fmla="*/ 3852421 w 6857455"/>
                <a:gd name="connsiteY151" fmla="*/ 709167 h 874716"/>
                <a:gd name="connsiteX152" fmla="*/ 3947104 w 6857455"/>
                <a:gd name="connsiteY152" fmla="*/ 743267 h 874716"/>
                <a:gd name="connsiteX153" fmla="*/ 4013208 w 6857455"/>
                <a:gd name="connsiteY153" fmla="*/ 769367 h 874716"/>
                <a:gd name="connsiteX154" fmla="*/ 4105222 w 6857455"/>
                <a:gd name="connsiteY154" fmla="*/ 792417 h 874716"/>
                <a:gd name="connsiteX155" fmla="*/ 4246006 w 6857455"/>
                <a:gd name="connsiteY155" fmla="*/ 808610 h 874716"/>
                <a:gd name="connsiteX156" fmla="*/ 4310779 w 6857455"/>
                <a:gd name="connsiteY156" fmla="*/ 810326 h 874716"/>
                <a:gd name="connsiteX157" fmla="*/ 4413272 w 6857455"/>
                <a:gd name="connsiteY157" fmla="*/ 848235 h 874716"/>
                <a:gd name="connsiteX158" fmla="*/ 4457087 w 6857455"/>
                <a:gd name="connsiteY158" fmla="*/ 866524 h 874716"/>
                <a:gd name="connsiteX159" fmla="*/ 4496523 w 6857455"/>
                <a:gd name="connsiteY159" fmla="*/ 851284 h 874716"/>
                <a:gd name="connsiteX160" fmla="*/ 4522050 w 6857455"/>
                <a:gd name="connsiteY160" fmla="*/ 833757 h 874716"/>
                <a:gd name="connsiteX161" fmla="*/ 4602824 w 6857455"/>
                <a:gd name="connsiteY161" fmla="*/ 848618 h 874716"/>
                <a:gd name="connsiteX162" fmla="*/ 4688553 w 6857455"/>
                <a:gd name="connsiteY162" fmla="*/ 864238 h 874716"/>
                <a:gd name="connsiteX163" fmla="*/ 4749895 w 6857455"/>
                <a:gd name="connsiteY163" fmla="*/ 874716 h 874716"/>
                <a:gd name="connsiteX164" fmla="*/ 4826480 w 6857455"/>
                <a:gd name="connsiteY164" fmla="*/ 866334 h 874716"/>
                <a:gd name="connsiteX165" fmla="*/ 4886870 w 6857455"/>
                <a:gd name="connsiteY165" fmla="*/ 862906 h 874716"/>
                <a:gd name="connsiteX166" fmla="*/ 4935639 w 6857455"/>
                <a:gd name="connsiteY166" fmla="*/ 853190 h 874716"/>
                <a:gd name="connsiteX167" fmla="*/ 4952784 w 6857455"/>
                <a:gd name="connsiteY167" fmla="*/ 847473 h 874716"/>
                <a:gd name="connsiteX168" fmla="*/ 5088617 w 6857455"/>
                <a:gd name="connsiteY168" fmla="*/ 802896 h 874716"/>
                <a:gd name="connsiteX169" fmla="*/ 5233781 w 6857455"/>
                <a:gd name="connsiteY169" fmla="*/ 767271 h 874716"/>
                <a:gd name="connsiteX170" fmla="*/ 5327893 w 6857455"/>
                <a:gd name="connsiteY170" fmla="*/ 789752 h 874716"/>
                <a:gd name="connsiteX171" fmla="*/ 5362946 w 6857455"/>
                <a:gd name="connsiteY171" fmla="*/ 789370 h 874716"/>
                <a:gd name="connsiteX172" fmla="*/ 5524115 w 6857455"/>
                <a:gd name="connsiteY172" fmla="*/ 794514 h 874716"/>
                <a:gd name="connsiteX173" fmla="*/ 5552500 w 6857455"/>
                <a:gd name="connsiteY173" fmla="*/ 800038 h 874716"/>
                <a:gd name="connsiteX174" fmla="*/ 5705857 w 6857455"/>
                <a:gd name="connsiteY174" fmla="*/ 777367 h 874716"/>
                <a:gd name="connsiteX175" fmla="*/ 5761485 w 6857455"/>
                <a:gd name="connsiteY175" fmla="*/ 773557 h 874716"/>
                <a:gd name="connsiteX176" fmla="*/ 5812731 w 6857455"/>
                <a:gd name="connsiteY176" fmla="*/ 767271 h 874716"/>
                <a:gd name="connsiteX177" fmla="*/ 5884361 w 6857455"/>
                <a:gd name="connsiteY177" fmla="*/ 765747 h 874716"/>
                <a:gd name="connsiteX178" fmla="*/ 5958660 w 6857455"/>
                <a:gd name="connsiteY178" fmla="*/ 768605 h 874716"/>
                <a:gd name="connsiteX179" fmla="*/ 6041528 w 6857455"/>
                <a:gd name="connsiteY179" fmla="*/ 768033 h 874716"/>
                <a:gd name="connsiteX180" fmla="*/ 6074297 w 6857455"/>
                <a:gd name="connsiteY180" fmla="*/ 763081 h 874716"/>
                <a:gd name="connsiteX181" fmla="*/ 6162880 w 6857455"/>
                <a:gd name="connsiteY181" fmla="*/ 766509 h 874716"/>
                <a:gd name="connsiteX182" fmla="*/ 6209364 w 6857455"/>
                <a:gd name="connsiteY182" fmla="*/ 760795 h 874716"/>
                <a:gd name="connsiteX183" fmla="*/ 6285948 w 6857455"/>
                <a:gd name="connsiteY183" fmla="*/ 759651 h 874716"/>
                <a:gd name="connsiteX184" fmla="*/ 6310905 w 6857455"/>
                <a:gd name="connsiteY184" fmla="*/ 758316 h 874716"/>
                <a:gd name="connsiteX185" fmla="*/ 6333194 w 6857455"/>
                <a:gd name="connsiteY185" fmla="*/ 757554 h 874716"/>
                <a:gd name="connsiteX186" fmla="*/ 6409586 w 6857455"/>
                <a:gd name="connsiteY186" fmla="*/ 773177 h 874716"/>
                <a:gd name="connsiteX187" fmla="*/ 6477407 w 6857455"/>
                <a:gd name="connsiteY187" fmla="*/ 774129 h 874716"/>
                <a:gd name="connsiteX188" fmla="*/ 6596283 w 6857455"/>
                <a:gd name="connsiteY188" fmla="*/ 786703 h 874716"/>
                <a:gd name="connsiteX189" fmla="*/ 6622573 w 6857455"/>
                <a:gd name="connsiteY189" fmla="*/ 782321 h 874716"/>
                <a:gd name="connsiteX190" fmla="*/ 6704872 w 6857455"/>
                <a:gd name="connsiteY190" fmla="*/ 780607 h 874716"/>
                <a:gd name="connsiteX191" fmla="*/ 6751738 w 6857455"/>
                <a:gd name="connsiteY191" fmla="*/ 779273 h 874716"/>
                <a:gd name="connsiteX192" fmla="*/ 6809650 w 6857455"/>
                <a:gd name="connsiteY192" fmla="*/ 788417 h 874716"/>
                <a:gd name="connsiteX193" fmla="*/ 6832976 w 6857455"/>
                <a:gd name="connsiteY193" fmla="*/ 800428 h 874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6857455" h="874716">
                  <a:moveTo>
                    <a:pt x="6857455" y="804643"/>
                  </a:moveTo>
                  <a:lnTo>
                    <a:pt x="6857455" y="562246"/>
                  </a:lnTo>
                  <a:lnTo>
                    <a:pt x="6829178" y="551284"/>
                  </a:lnTo>
                  <a:cubicBezTo>
                    <a:pt x="6805745" y="539044"/>
                    <a:pt x="6784885" y="521708"/>
                    <a:pt x="6766024" y="500372"/>
                  </a:cubicBezTo>
                  <a:cubicBezTo>
                    <a:pt x="6755166" y="488179"/>
                    <a:pt x="6746784" y="486845"/>
                    <a:pt x="6734971" y="500944"/>
                  </a:cubicBezTo>
                  <a:cubicBezTo>
                    <a:pt x="6721257" y="517326"/>
                    <a:pt x="6701634" y="510850"/>
                    <a:pt x="6683915" y="507040"/>
                  </a:cubicBezTo>
                  <a:cubicBezTo>
                    <a:pt x="6665629" y="503230"/>
                    <a:pt x="6647148" y="499228"/>
                    <a:pt x="6628860" y="495418"/>
                  </a:cubicBezTo>
                  <a:cubicBezTo>
                    <a:pt x="6615335" y="492752"/>
                    <a:pt x="6601999" y="490466"/>
                    <a:pt x="6588662" y="487227"/>
                  </a:cubicBezTo>
                  <a:cubicBezTo>
                    <a:pt x="6547133" y="477129"/>
                    <a:pt x="6509794" y="480177"/>
                    <a:pt x="6476074" y="511230"/>
                  </a:cubicBezTo>
                  <a:cubicBezTo>
                    <a:pt x="6450356" y="535043"/>
                    <a:pt x="6417399" y="542093"/>
                    <a:pt x="6382345" y="534853"/>
                  </a:cubicBezTo>
                  <a:cubicBezTo>
                    <a:pt x="6377963" y="533901"/>
                    <a:pt x="6372439" y="530091"/>
                    <a:pt x="6369391" y="531615"/>
                  </a:cubicBezTo>
                  <a:cubicBezTo>
                    <a:pt x="6323479" y="553904"/>
                    <a:pt x="6287092" y="514658"/>
                    <a:pt x="6244799" y="512182"/>
                  </a:cubicBezTo>
                  <a:cubicBezTo>
                    <a:pt x="6226130" y="511040"/>
                    <a:pt x="6207079" y="496942"/>
                    <a:pt x="6190315" y="485703"/>
                  </a:cubicBezTo>
                  <a:cubicBezTo>
                    <a:pt x="6167262" y="470271"/>
                    <a:pt x="6146687" y="455412"/>
                    <a:pt x="6115446" y="462270"/>
                  </a:cubicBezTo>
                  <a:cubicBezTo>
                    <a:pt x="6084203" y="469319"/>
                    <a:pt x="6055627" y="456364"/>
                    <a:pt x="6032194" y="434266"/>
                  </a:cubicBezTo>
                  <a:cubicBezTo>
                    <a:pt x="6014287" y="417501"/>
                    <a:pt x="5994665" y="415977"/>
                    <a:pt x="5971042" y="420738"/>
                  </a:cubicBezTo>
                  <a:cubicBezTo>
                    <a:pt x="5941513" y="426645"/>
                    <a:pt x="5910842" y="427027"/>
                    <a:pt x="5880933" y="430646"/>
                  </a:cubicBezTo>
                  <a:cubicBezTo>
                    <a:pt x="5874454" y="431408"/>
                    <a:pt x="5866265" y="434076"/>
                    <a:pt x="5862452" y="438648"/>
                  </a:cubicBezTo>
                  <a:cubicBezTo>
                    <a:pt x="5815779" y="495418"/>
                    <a:pt x="5750055" y="495990"/>
                    <a:pt x="5685283" y="498658"/>
                  </a:cubicBezTo>
                  <a:cubicBezTo>
                    <a:pt x="5646039" y="500372"/>
                    <a:pt x="5606604" y="500372"/>
                    <a:pt x="5567169" y="499420"/>
                  </a:cubicBezTo>
                  <a:cubicBezTo>
                    <a:pt x="5553832" y="499228"/>
                    <a:pt x="5539736" y="496180"/>
                    <a:pt x="5527923" y="490466"/>
                  </a:cubicBezTo>
                  <a:cubicBezTo>
                    <a:pt x="5503348" y="478463"/>
                    <a:pt x="5480680" y="462843"/>
                    <a:pt x="5456292" y="450650"/>
                  </a:cubicBezTo>
                  <a:cubicBezTo>
                    <a:pt x="5447151" y="445886"/>
                    <a:pt x="5435338" y="445696"/>
                    <a:pt x="5424670" y="444934"/>
                  </a:cubicBezTo>
                  <a:cubicBezTo>
                    <a:pt x="5405809" y="443410"/>
                    <a:pt x="5384854" y="447982"/>
                    <a:pt x="5368662" y="441124"/>
                  </a:cubicBezTo>
                  <a:cubicBezTo>
                    <a:pt x="5326559" y="423407"/>
                    <a:pt x="5287123" y="427407"/>
                    <a:pt x="5247118" y="444934"/>
                  </a:cubicBezTo>
                  <a:cubicBezTo>
                    <a:pt x="5191108" y="469509"/>
                    <a:pt x="5138148" y="467605"/>
                    <a:pt x="5088617" y="428742"/>
                  </a:cubicBezTo>
                  <a:cubicBezTo>
                    <a:pt x="5066328" y="411215"/>
                    <a:pt x="5044609" y="419596"/>
                    <a:pt x="5025750" y="433694"/>
                  </a:cubicBezTo>
                  <a:cubicBezTo>
                    <a:pt x="5004032" y="450078"/>
                    <a:pt x="4982885" y="454268"/>
                    <a:pt x="4957930" y="442268"/>
                  </a:cubicBezTo>
                  <a:cubicBezTo>
                    <a:pt x="4952404" y="439600"/>
                    <a:pt x="4944594" y="440933"/>
                    <a:pt x="4938116" y="441886"/>
                  </a:cubicBezTo>
                  <a:cubicBezTo>
                    <a:pt x="4901158" y="446648"/>
                    <a:pt x="4864009" y="454650"/>
                    <a:pt x="4833910" y="421693"/>
                  </a:cubicBezTo>
                  <a:cubicBezTo>
                    <a:pt x="4828004" y="415214"/>
                    <a:pt x="4818097" y="412549"/>
                    <a:pt x="4810095" y="408167"/>
                  </a:cubicBezTo>
                  <a:cubicBezTo>
                    <a:pt x="4776566" y="390258"/>
                    <a:pt x="4777900" y="391974"/>
                    <a:pt x="4747991" y="413691"/>
                  </a:cubicBezTo>
                  <a:cubicBezTo>
                    <a:pt x="4732369" y="425121"/>
                    <a:pt x="4710842" y="436742"/>
                    <a:pt x="4692745" y="435790"/>
                  </a:cubicBezTo>
                  <a:cubicBezTo>
                    <a:pt x="4583584" y="430075"/>
                    <a:pt x="4479758" y="457508"/>
                    <a:pt x="4375933" y="483417"/>
                  </a:cubicBezTo>
                  <a:cubicBezTo>
                    <a:pt x="4311923" y="499420"/>
                    <a:pt x="4249436" y="500372"/>
                    <a:pt x="4185426" y="484179"/>
                  </a:cubicBezTo>
                  <a:cubicBezTo>
                    <a:pt x="4139133" y="472367"/>
                    <a:pt x="4095315" y="491800"/>
                    <a:pt x="4052072" y="505134"/>
                  </a:cubicBezTo>
                  <a:cubicBezTo>
                    <a:pt x="4043117" y="507799"/>
                    <a:pt x="4034735" y="518278"/>
                    <a:pt x="4029973" y="527233"/>
                  </a:cubicBezTo>
                  <a:cubicBezTo>
                    <a:pt x="4012826" y="558858"/>
                    <a:pt x="3984441" y="563810"/>
                    <a:pt x="3948626" y="550666"/>
                  </a:cubicBezTo>
                  <a:cubicBezTo>
                    <a:pt x="3920241" y="540377"/>
                    <a:pt x="3894332" y="526661"/>
                    <a:pt x="3871280" y="502275"/>
                  </a:cubicBezTo>
                  <a:cubicBezTo>
                    <a:pt x="3844229" y="473701"/>
                    <a:pt x="3816224" y="441124"/>
                    <a:pt x="3774312" y="429122"/>
                  </a:cubicBezTo>
                  <a:cubicBezTo>
                    <a:pt x="3756214" y="423979"/>
                    <a:pt x="3740593" y="423217"/>
                    <a:pt x="3721543" y="428552"/>
                  </a:cubicBezTo>
                  <a:cubicBezTo>
                    <a:pt x="3684583" y="438837"/>
                    <a:pt x="3647436" y="446078"/>
                    <a:pt x="3612763" y="414263"/>
                  </a:cubicBezTo>
                  <a:cubicBezTo>
                    <a:pt x="3593712" y="396736"/>
                    <a:pt x="3567994" y="385496"/>
                    <a:pt x="3537323" y="389878"/>
                  </a:cubicBezTo>
                  <a:cubicBezTo>
                    <a:pt x="3499031" y="395402"/>
                    <a:pt x="3464168" y="381496"/>
                    <a:pt x="3431593" y="360921"/>
                  </a:cubicBezTo>
                  <a:cubicBezTo>
                    <a:pt x="3419971" y="353491"/>
                    <a:pt x="3405682" y="349301"/>
                    <a:pt x="3392158" y="345681"/>
                  </a:cubicBezTo>
                  <a:cubicBezTo>
                    <a:pt x="3360915" y="337298"/>
                    <a:pt x="3329480" y="329868"/>
                    <a:pt x="3297856" y="323010"/>
                  </a:cubicBezTo>
                  <a:cubicBezTo>
                    <a:pt x="3271948" y="317296"/>
                    <a:pt x="3245849" y="313104"/>
                    <a:pt x="3219748" y="308151"/>
                  </a:cubicBezTo>
                  <a:cubicBezTo>
                    <a:pt x="3191173" y="302817"/>
                    <a:pt x="3168502" y="290433"/>
                    <a:pt x="3156692" y="261668"/>
                  </a:cubicBezTo>
                  <a:cubicBezTo>
                    <a:pt x="3152882" y="252524"/>
                    <a:pt x="3143737" y="245283"/>
                    <a:pt x="3136497" y="237663"/>
                  </a:cubicBezTo>
                  <a:cubicBezTo>
                    <a:pt x="3131355" y="232139"/>
                    <a:pt x="3124495" y="227947"/>
                    <a:pt x="3119733" y="222233"/>
                  </a:cubicBezTo>
                  <a:cubicBezTo>
                    <a:pt x="3094776" y="192132"/>
                    <a:pt x="3070201" y="161843"/>
                    <a:pt x="3045436" y="131742"/>
                  </a:cubicBezTo>
                  <a:cubicBezTo>
                    <a:pt x="3042958" y="128884"/>
                    <a:pt x="3040292" y="125455"/>
                    <a:pt x="3037054" y="124121"/>
                  </a:cubicBezTo>
                  <a:cubicBezTo>
                    <a:pt x="3003525" y="110215"/>
                    <a:pt x="2969614" y="97070"/>
                    <a:pt x="2936466" y="82400"/>
                  </a:cubicBezTo>
                  <a:cubicBezTo>
                    <a:pt x="2923702" y="76686"/>
                    <a:pt x="2910558" y="69637"/>
                    <a:pt x="2901031" y="59731"/>
                  </a:cubicBezTo>
                  <a:cubicBezTo>
                    <a:pt x="2879314" y="37250"/>
                    <a:pt x="2859502" y="12866"/>
                    <a:pt x="2828259" y="3149"/>
                  </a:cubicBezTo>
                  <a:cubicBezTo>
                    <a:pt x="2819114" y="293"/>
                    <a:pt x="2808256" y="-1231"/>
                    <a:pt x="2799492" y="1245"/>
                  </a:cubicBezTo>
                  <a:cubicBezTo>
                    <a:pt x="2763867" y="11532"/>
                    <a:pt x="2729005" y="24296"/>
                    <a:pt x="2693570" y="35154"/>
                  </a:cubicBezTo>
                  <a:cubicBezTo>
                    <a:pt x="2671092" y="41823"/>
                    <a:pt x="2650707" y="49825"/>
                    <a:pt x="2639847" y="73448"/>
                  </a:cubicBezTo>
                  <a:cubicBezTo>
                    <a:pt x="2636801" y="80114"/>
                    <a:pt x="2628226" y="87354"/>
                    <a:pt x="2621178" y="88688"/>
                  </a:cubicBezTo>
                  <a:cubicBezTo>
                    <a:pt x="2575839" y="97260"/>
                    <a:pt x="2531069" y="101451"/>
                    <a:pt x="2489348" y="72304"/>
                  </a:cubicBezTo>
                  <a:cubicBezTo>
                    <a:pt x="2480585" y="66017"/>
                    <a:pt x="2464201" y="66017"/>
                    <a:pt x="2452580" y="68683"/>
                  </a:cubicBezTo>
                  <a:cubicBezTo>
                    <a:pt x="2407811" y="78590"/>
                    <a:pt x="2365328" y="82020"/>
                    <a:pt x="2326464" y="50395"/>
                  </a:cubicBezTo>
                  <a:cubicBezTo>
                    <a:pt x="2321892" y="46585"/>
                    <a:pt x="2307224" y="50015"/>
                    <a:pt x="2300365" y="54777"/>
                  </a:cubicBezTo>
                  <a:cubicBezTo>
                    <a:pt x="2234259" y="101261"/>
                    <a:pt x="2198064" y="102405"/>
                    <a:pt x="2130434" y="58397"/>
                  </a:cubicBezTo>
                  <a:cubicBezTo>
                    <a:pt x="2126052" y="55539"/>
                    <a:pt x="2120337" y="52301"/>
                    <a:pt x="2118621" y="47919"/>
                  </a:cubicBezTo>
                  <a:cubicBezTo>
                    <a:pt x="2107001" y="19914"/>
                    <a:pt x="2082236" y="19152"/>
                    <a:pt x="2057659" y="16866"/>
                  </a:cubicBezTo>
                  <a:cubicBezTo>
                    <a:pt x="2030608" y="14390"/>
                    <a:pt x="2003555" y="11152"/>
                    <a:pt x="1976314" y="8865"/>
                  </a:cubicBezTo>
                  <a:cubicBezTo>
                    <a:pt x="1971550" y="8483"/>
                    <a:pt x="1966216" y="10007"/>
                    <a:pt x="1961454" y="11724"/>
                  </a:cubicBezTo>
                  <a:cubicBezTo>
                    <a:pt x="1943165" y="18010"/>
                    <a:pt x="1925449" y="27154"/>
                    <a:pt x="1906588" y="30964"/>
                  </a:cubicBezTo>
                  <a:cubicBezTo>
                    <a:pt x="1865821" y="39156"/>
                    <a:pt x="1826385" y="55539"/>
                    <a:pt x="1783330" y="48871"/>
                  </a:cubicBezTo>
                  <a:cubicBezTo>
                    <a:pt x="1775902" y="47729"/>
                    <a:pt x="1767327" y="53253"/>
                    <a:pt x="1759327" y="55349"/>
                  </a:cubicBezTo>
                  <a:cubicBezTo>
                    <a:pt x="1744849" y="58969"/>
                    <a:pt x="1730750" y="64111"/>
                    <a:pt x="1716082" y="65445"/>
                  </a:cubicBezTo>
                  <a:cubicBezTo>
                    <a:pt x="1677218" y="68875"/>
                    <a:pt x="1637975" y="71924"/>
                    <a:pt x="1598920" y="72114"/>
                  </a:cubicBezTo>
                  <a:cubicBezTo>
                    <a:pt x="1580061" y="72304"/>
                    <a:pt x="1561201" y="65065"/>
                    <a:pt x="1542150" y="62207"/>
                  </a:cubicBezTo>
                  <a:cubicBezTo>
                    <a:pt x="1533578" y="60873"/>
                    <a:pt x="1519669" y="58587"/>
                    <a:pt x="1516813" y="62779"/>
                  </a:cubicBezTo>
                  <a:cubicBezTo>
                    <a:pt x="1494714" y="94592"/>
                    <a:pt x="1463661" y="88496"/>
                    <a:pt x="1432228" y="88116"/>
                  </a:cubicBezTo>
                  <a:cubicBezTo>
                    <a:pt x="1362884" y="87354"/>
                    <a:pt x="1295826" y="60493"/>
                    <a:pt x="1224765" y="71924"/>
                  </a:cubicBezTo>
                  <a:cubicBezTo>
                    <a:pt x="1204191" y="75162"/>
                    <a:pt x="1181330" y="62397"/>
                    <a:pt x="1159231" y="58207"/>
                  </a:cubicBezTo>
                  <a:cubicBezTo>
                    <a:pt x="1147801" y="56111"/>
                    <a:pt x="1135228" y="53633"/>
                    <a:pt x="1124370" y="56301"/>
                  </a:cubicBezTo>
                  <a:cubicBezTo>
                    <a:pt x="1107605" y="60493"/>
                    <a:pt x="1091411" y="68113"/>
                    <a:pt x="1075600" y="75542"/>
                  </a:cubicBezTo>
                  <a:cubicBezTo>
                    <a:pt x="1046261" y="89258"/>
                    <a:pt x="1016162" y="89258"/>
                    <a:pt x="986633" y="79162"/>
                  </a:cubicBezTo>
                  <a:cubicBezTo>
                    <a:pt x="944722" y="64873"/>
                    <a:pt x="903193" y="64873"/>
                    <a:pt x="861089" y="76304"/>
                  </a:cubicBezTo>
                  <a:cubicBezTo>
                    <a:pt x="826990" y="85638"/>
                    <a:pt x="791935" y="92116"/>
                    <a:pt x="759168" y="104689"/>
                  </a:cubicBezTo>
                  <a:cubicBezTo>
                    <a:pt x="744689" y="110215"/>
                    <a:pt x="732497" y="126597"/>
                    <a:pt x="723735" y="140696"/>
                  </a:cubicBezTo>
                  <a:cubicBezTo>
                    <a:pt x="706018" y="169271"/>
                    <a:pt x="674013" y="169081"/>
                    <a:pt x="647532" y="147934"/>
                  </a:cubicBezTo>
                  <a:cubicBezTo>
                    <a:pt x="619717" y="125645"/>
                    <a:pt x="584664" y="112501"/>
                    <a:pt x="552659" y="95926"/>
                  </a:cubicBezTo>
                  <a:cubicBezTo>
                    <a:pt x="549993" y="94592"/>
                    <a:pt x="545039" y="96116"/>
                    <a:pt x="541800" y="97640"/>
                  </a:cubicBezTo>
                  <a:cubicBezTo>
                    <a:pt x="488649" y="122407"/>
                    <a:pt x="433593" y="126979"/>
                    <a:pt x="375107" y="123169"/>
                  </a:cubicBezTo>
                  <a:cubicBezTo>
                    <a:pt x="341960" y="121073"/>
                    <a:pt x="307289" y="137076"/>
                    <a:pt x="273567" y="145458"/>
                  </a:cubicBezTo>
                  <a:cubicBezTo>
                    <a:pt x="269757" y="146410"/>
                    <a:pt x="266519" y="151174"/>
                    <a:pt x="264043" y="154792"/>
                  </a:cubicBezTo>
                  <a:cubicBezTo>
                    <a:pt x="240228" y="190800"/>
                    <a:pt x="208223" y="200706"/>
                    <a:pt x="169360" y="177273"/>
                  </a:cubicBezTo>
                  <a:cubicBezTo>
                    <a:pt x="143643" y="161651"/>
                    <a:pt x="118114" y="158032"/>
                    <a:pt x="89347" y="157460"/>
                  </a:cubicBezTo>
                  <a:cubicBezTo>
                    <a:pt x="71059" y="157078"/>
                    <a:pt x="52962" y="147934"/>
                    <a:pt x="34291" y="145268"/>
                  </a:cubicBezTo>
                  <a:lnTo>
                    <a:pt x="0" y="142056"/>
                  </a:lnTo>
                  <a:lnTo>
                    <a:pt x="0" y="849556"/>
                  </a:lnTo>
                  <a:lnTo>
                    <a:pt x="60652" y="844783"/>
                  </a:lnTo>
                  <a:cubicBezTo>
                    <a:pt x="80251" y="839473"/>
                    <a:pt x="99446" y="832043"/>
                    <a:pt x="119068" y="827281"/>
                  </a:cubicBezTo>
                  <a:cubicBezTo>
                    <a:pt x="137355" y="822899"/>
                    <a:pt x="154501" y="812802"/>
                    <a:pt x="171840" y="804420"/>
                  </a:cubicBezTo>
                  <a:cubicBezTo>
                    <a:pt x="204985" y="788417"/>
                    <a:pt x="240420" y="798514"/>
                    <a:pt x="274329" y="794324"/>
                  </a:cubicBezTo>
                  <a:cubicBezTo>
                    <a:pt x="285188" y="792990"/>
                    <a:pt x="296046" y="791466"/>
                    <a:pt x="306715" y="788798"/>
                  </a:cubicBezTo>
                  <a:cubicBezTo>
                    <a:pt x="335864" y="781749"/>
                    <a:pt x="365583" y="775653"/>
                    <a:pt x="393967" y="765937"/>
                  </a:cubicBezTo>
                  <a:cubicBezTo>
                    <a:pt x="426165" y="755078"/>
                    <a:pt x="457028" y="740600"/>
                    <a:pt x="493793" y="725549"/>
                  </a:cubicBezTo>
                  <a:cubicBezTo>
                    <a:pt x="506557" y="729360"/>
                    <a:pt x="526180" y="739648"/>
                    <a:pt x="546373" y="740600"/>
                  </a:cubicBezTo>
                  <a:cubicBezTo>
                    <a:pt x="611337" y="743838"/>
                    <a:pt x="672107" y="726121"/>
                    <a:pt x="730211" y="698116"/>
                  </a:cubicBezTo>
                  <a:cubicBezTo>
                    <a:pt x="747927" y="689734"/>
                    <a:pt x="766980" y="684210"/>
                    <a:pt x="784889" y="676018"/>
                  </a:cubicBezTo>
                  <a:cubicBezTo>
                    <a:pt x="791173" y="673161"/>
                    <a:pt x="799365" y="667065"/>
                    <a:pt x="800509" y="661349"/>
                  </a:cubicBezTo>
                  <a:cubicBezTo>
                    <a:pt x="807175" y="628201"/>
                    <a:pt x="831942" y="628772"/>
                    <a:pt x="857661" y="626868"/>
                  </a:cubicBezTo>
                  <a:cubicBezTo>
                    <a:pt x="888332" y="624582"/>
                    <a:pt x="918621" y="619248"/>
                    <a:pt x="949102" y="614676"/>
                  </a:cubicBezTo>
                  <a:cubicBezTo>
                    <a:pt x="953104" y="614104"/>
                    <a:pt x="956722" y="610104"/>
                    <a:pt x="960342" y="607435"/>
                  </a:cubicBezTo>
                  <a:cubicBezTo>
                    <a:pt x="965867" y="603435"/>
                    <a:pt x="971011" y="597339"/>
                    <a:pt x="977109" y="595815"/>
                  </a:cubicBezTo>
                  <a:cubicBezTo>
                    <a:pt x="1008350" y="588385"/>
                    <a:pt x="1039783" y="582099"/>
                    <a:pt x="1071218" y="575240"/>
                  </a:cubicBezTo>
                  <a:cubicBezTo>
                    <a:pt x="1078266" y="573716"/>
                    <a:pt x="1085505" y="571812"/>
                    <a:pt x="1091983" y="568764"/>
                  </a:cubicBezTo>
                  <a:cubicBezTo>
                    <a:pt x="1098079" y="565906"/>
                    <a:pt x="1103223" y="560952"/>
                    <a:pt x="1109321" y="557904"/>
                  </a:cubicBezTo>
                  <a:cubicBezTo>
                    <a:pt x="1125892" y="549714"/>
                    <a:pt x="1142851" y="542093"/>
                    <a:pt x="1162279" y="532949"/>
                  </a:cubicBezTo>
                  <a:cubicBezTo>
                    <a:pt x="1173138" y="550094"/>
                    <a:pt x="1187810" y="540377"/>
                    <a:pt x="1206097" y="532187"/>
                  </a:cubicBezTo>
                  <a:cubicBezTo>
                    <a:pt x="1224765" y="523805"/>
                    <a:pt x="1246292" y="521137"/>
                    <a:pt x="1266867" y="518088"/>
                  </a:cubicBezTo>
                  <a:cubicBezTo>
                    <a:pt x="1304588" y="512564"/>
                    <a:pt x="1342499" y="509134"/>
                    <a:pt x="1380219" y="504182"/>
                  </a:cubicBezTo>
                  <a:cubicBezTo>
                    <a:pt x="1388221" y="503038"/>
                    <a:pt x="1397365" y="500944"/>
                    <a:pt x="1403461" y="496180"/>
                  </a:cubicBezTo>
                  <a:cubicBezTo>
                    <a:pt x="1445181" y="464175"/>
                    <a:pt x="1495858" y="455222"/>
                    <a:pt x="1544054" y="458268"/>
                  </a:cubicBezTo>
                  <a:cubicBezTo>
                    <a:pt x="1581965" y="460557"/>
                    <a:pt x="1619114" y="462270"/>
                    <a:pt x="1656644" y="459032"/>
                  </a:cubicBezTo>
                  <a:cubicBezTo>
                    <a:pt x="1659502" y="458841"/>
                    <a:pt x="1663312" y="459223"/>
                    <a:pt x="1665406" y="460747"/>
                  </a:cubicBezTo>
                  <a:cubicBezTo>
                    <a:pt x="1678360" y="470843"/>
                    <a:pt x="1691887" y="471605"/>
                    <a:pt x="1708461" y="473318"/>
                  </a:cubicBezTo>
                  <a:cubicBezTo>
                    <a:pt x="1731894" y="475797"/>
                    <a:pt x="1753421" y="474081"/>
                    <a:pt x="1775140" y="469891"/>
                  </a:cubicBezTo>
                  <a:cubicBezTo>
                    <a:pt x="1790952" y="466843"/>
                    <a:pt x="1806953" y="460557"/>
                    <a:pt x="1821051" y="452554"/>
                  </a:cubicBezTo>
                  <a:cubicBezTo>
                    <a:pt x="1840672" y="441314"/>
                    <a:pt x="1859535" y="436934"/>
                    <a:pt x="1878203" y="451792"/>
                  </a:cubicBezTo>
                  <a:cubicBezTo>
                    <a:pt x="1898396" y="467605"/>
                    <a:pt x="1921257" y="462081"/>
                    <a:pt x="1943547" y="462651"/>
                  </a:cubicBezTo>
                  <a:cubicBezTo>
                    <a:pt x="1953262" y="462843"/>
                    <a:pt x="1963550" y="462461"/>
                    <a:pt x="1972884" y="464937"/>
                  </a:cubicBezTo>
                  <a:cubicBezTo>
                    <a:pt x="1999935" y="471987"/>
                    <a:pt x="2026036" y="482655"/>
                    <a:pt x="2053469" y="487417"/>
                  </a:cubicBezTo>
                  <a:cubicBezTo>
                    <a:pt x="2068710" y="490084"/>
                    <a:pt x="2085664" y="485321"/>
                    <a:pt x="2101477" y="481893"/>
                  </a:cubicBezTo>
                  <a:cubicBezTo>
                    <a:pt x="2117479" y="478273"/>
                    <a:pt x="2133290" y="472749"/>
                    <a:pt x="2148722" y="467033"/>
                  </a:cubicBezTo>
                  <a:cubicBezTo>
                    <a:pt x="2159199" y="463223"/>
                    <a:pt x="2170629" y="459603"/>
                    <a:pt x="2179011" y="452744"/>
                  </a:cubicBezTo>
                  <a:cubicBezTo>
                    <a:pt x="2198064" y="437124"/>
                    <a:pt x="2217685" y="434455"/>
                    <a:pt x="2240165" y="442648"/>
                  </a:cubicBezTo>
                  <a:cubicBezTo>
                    <a:pt x="2243593" y="443982"/>
                    <a:pt x="2247594" y="443982"/>
                    <a:pt x="2251404" y="444172"/>
                  </a:cubicBezTo>
                  <a:cubicBezTo>
                    <a:pt x="2312370" y="448172"/>
                    <a:pt x="2373330" y="450650"/>
                    <a:pt x="2433912" y="456746"/>
                  </a:cubicBezTo>
                  <a:cubicBezTo>
                    <a:pt x="2458485" y="459223"/>
                    <a:pt x="2482107" y="470081"/>
                    <a:pt x="2506302" y="476939"/>
                  </a:cubicBezTo>
                  <a:cubicBezTo>
                    <a:pt x="2511256" y="478273"/>
                    <a:pt x="2516783" y="480369"/>
                    <a:pt x="2521735" y="479415"/>
                  </a:cubicBezTo>
                  <a:cubicBezTo>
                    <a:pt x="2575647" y="469891"/>
                    <a:pt x="2626132" y="483797"/>
                    <a:pt x="2675854" y="502086"/>
                  </a:cubicBezTo>
                  <a:cubicBezTo>
                    <a:pt x="2680996" y="503992"/>
                    <a:pt x="2687282" y="503419"/>
                    <a:pt x="2692998" y="503038"/>
                  </a:cubicBezTo>
                  <a:cubicBezTo>
                    <a:pt x="2709003" y="501706"/>
                    <a:pt x="2726337" y="495038"/>
                    <a:pt x="2740816" y="499037"/>
                  </a:cubicBezTo>
                  <a:cubicBezTo>
                    <a:pt x="2779297" y="510088"/>
                    <a:pt x="2817398" y="523423"/>
                    <a:pt x="2853596" y="540187"/>
                  </a:cubicBezTo>
                  <a:cubicBezTo>
                    <a:pt x="2890365" y="557142"/>
                    <a:pt x="2924464" y="571430"/>
                    <a:pt x="2966565" y="554286"/>
                  </a:cubicBezTo>
                  <a:cubicBezTo>
                    <a:pt x="2984472" y="547045"/>
                    <a:pt x="3008095" y="552190"/>
                    <a:pt x="3028671" y="554094"/>
                  </a:cubicBezTo>
                  <a:cubicBezTo>
                    <a:pt x="3043720" y="555618"/>
                    <a:pt x="3058198" y="564192"/>
                    <a:pt x="3073059" y="564192"/>
                  </a:cubicBezTo>
                  <a:cubicBezTo>
                    <a:pt x="3112686" y="564192"/>
                    <a:pt x="3147927" y="574288"/>
                    <a:pt x="3182219" y="594862"/>
                  </a:cubicBezTo>
                  <a:cubicBezTo>
                    <a:pt x="3195557" y="602863"/>
                    <a:pt x="3216322" y="597529"/>
                    <a:pt x="3233656" y="599625"/>
                  </a:cubicBezTo>
                  <a:cubicBezTo>
                    <a:pt x="3251947" y="602101"/>
                    <a:pt x="3270804" y="604387"/>
                    <a:pt x="3288332" y="609914"/>
                  </a:cubicBezTo>
                  <a:cubicBezTo>
                    <a:pt x="3333672" y="624392"/>
                    <a:pt x="3378441" y="640774"/>
                    <a:pt x="3423591" y="656015"/>
                  </a:cubicBezTo>
                  <a:cubicBezTo>
                    <a:pt x="3460738" y="668590"/>
                    <a:pt x="3497317" y="658683"/>
                    <a:pt x="3534084" y="653349"/>
                  </a:cubicBezTo>
                  <a:cubicBezTo>
                    <a:pt x="3557137" y="649919"/>
                    <a:pt x="3578662" y="641727"/>
                    <a:pt x="3604571" y="653918"/>
                  </a:cubicBezTo>
                  <a:cubicBezTo>
                    <a:pt x="3629338" y="665541"/>
                    <a:pt x="3660771" y="662873"/>
                    <a:pt x="3688586" y="669160"/>
                  </a:cubicBezTo>
                  <a:cubicBezTo>
                    <a:pt x="3712020" y="674494"/>
                    <a:pt x="3734687" y="683068"/>
                    <a:pt x="3757358" y="691450"/>
                  </a:cubicBezTo>
                  <a:cubicBezTo>
                    <a:pt x="3788221" y="702881"/>
                    <a:pt x="3818700" y="714881"/>
                    <a:pt x="3852421" y="709167"/>
                  </a:cubicBezTo>
                  <a:cubicBezTo>
                    <a:pt x="3890714" y="702689"/>
                    <a:pt x="3917001" y="727073"/>
                    <a:pt x="3947104" y="743267"/>
                  </a:cubicBezTo>
                  <a:cubicBezTo>
                    <a:pt x="3967869" y="754316"/>
                    <a:pt x="3990538" y="762509"/>
                    <a:pt x="4013208" y="769367"/>
                  </a:cubicBezTo>
                  <a:cubicBezTo>
                    <a:pt x="4043497" y="778321"/>
                    <a:pt x="4074740" y="783655"/>
                    <a:pt x="4105222" y="792417"/>
                  </a:cubicBezTo>
                  <a:cubicBezTo>
                    <a:pt x="4151325" y="805561"/>
                    <a:pt x="4198001" y="815850"/>
                    <a:pt x="4246006" y="808610"/>
                  </a:cubicBezTo>
                  <a:cubicBezTo>
                    <a:pt x="4268105" y="805372"/>
                    <a:pt x="4288682" y="805561"/>
                    <a:pt x="4310779" y="810326"/>
                  </a:cubicBezTo>
                  <a:cubicBezTo>
                    <a:pt x="4346974" y="818136"/>
                    <a:pt x="4384123" y="819089"/>
                    <a:pt x="4413272" y="848235"/>
                  </a:cubicBezTo>
                  <a:cubicBezTo>
                    <a:pt x="4423558" y="858524"/>
                    <a:pt x="4442037" y="861190"/>
                    <a:pt x="4457087" y="866524"/>
                  </a:cubicBezTo>
                  <a:cubicBezTo>
                    <a:pt x="4474424" y="872812"/>
                    <a:pt x="4487186" y="869572"/>
                    <a:pt x="4496523" y="851284"/>
                  </a:cubicBezTo>
                  <a:cubicBezTo>
                    <a:pt x="4500713" y="843093"/>
                    <a:pt x="4512715" y="835091"/>
                    <a:pt x="4522050" y="833757"/>
                  </a:cubicBezTo>
                  <a:cubicBezTo>
                    <a:pt x="4550055" y="829757"/>
                    <a:pt x="4575773" y="835663"/>
                    <a:pt x="4602824" y="848618"/>
                  </a:cubicBezTo>
                  <a:cubicBezTo>
                    <a:pt x="4628161" y="860810"/>
                    <a:pt x="4659786" y="859476"/>
                    <a:pt x="4688553" y="864238"/>
                  </a:cubicBezTo>
                  <a:cubicBezTo>
                    <a:pt x="4708936" y="867668"/>
                    <a:pt x="4729321" y="874716"/>
                    <a:pt x="4749895" y="874716"/>
                  </a:cubicBezTo>
                  <a:cubicBezTo>
                    <a:pt x="4775424" y="874716"/>
                    <a:pt x="4800761" y="868620"/>
                    <a:pt x="4826480" y="866334"/>
                  </a:cubicBezTo>
                  <a:cubicBezTo>
                    <a:pt x="4846482" y="864430"/>
                    <a:pt x="4866867" y="865192"/>
                    <a:pt x="4886870" y="862906"/>
                  </a:cubicBezTo>
                  <a:cubicBezTo>
                    <a:pt x="4903254" y="861190"/>
                    <a:pt x="4919447" y="856810"/>
                    <a:pt x="4935639" y="853190"/>
                  </a:cubicBezTo>
                  <a:cubicBezTo>
                    <a:pt x="4941546" y="851856"/>
                    <a:pt x="4947452" y="846711"/>
                    <a:pt x="4952784" y="847473"/>
                  </a:cubicBezTo>
                  <a:cubicBezTo>
                    <a:pt x="5005745" y="855666"/>
                    <a:pt x="5043847" y="819089"/>
                    <a:pt x="5088617" y="802896"/>
                  </a:cubicBezTo>
                  <a:cubicBezTo>
                    <a:pt x="5135672" y="785749"/>
                    <a:pt x="5181204" y="759461"/>
                    <a:pt x="5233781" y="767271"/>
                  </a:cubicBezTo>
                  <a:cubicBezTo>
                    <a:pt x="5265596" y="772033"/>
                    <a:pt x="5296267" y="783083"/>
                    <a:pt x="5327893" y="789752"/>
                  </a:cubicBezTo>
                  <a:cubicBezTo>
                    <a:pt x="5339132" y="792038"/>
                    <a:pt x="5351705" y="791656"/>
                    <a:pt x="5362946" y="789370"/>
                  </a:cubicBezTo>
                  <a:cubicBezTo>
                    <a:pt x="5417240" y="778891"/>
                    <a:pt x="5470771" y="777367"/>
                    <a:pt x="5524115" y="794514"/>
                  </a:cubicBezTo>
                  <a:cubicBezTo>
                    <a:pt x="5533257" y="797372"/>
                    <a:pt x="5542974" y="800038"/>
                    <a:pt x="5552500" y="800038"/>
                  </a:cubicBezTo>
                  <a:cubicBezTo>
                    <a:pt x="5604697" y="800038"/>
                    <a:pt x="5655944" y="796038"/>
                    <a:pt x="5705857" y="777367"/>
                  </a:cubicBezTo>
                  <a:cubicBezTo>
                    <a:pt x="5722622" y="771080"/>
                    <a:pt x="5743006" y="775081"/>
                    <a:pt x="5761485" y="773557"/>
                  </a:cubicBezTo>
                  <a:cubicBezTo>
                    <a:pt x="5778629" y="772224"/>
                    <a:pt x="5796156" y="771653"/>
                    <a:pt x="5812731" y="767271"/>
                  </a:cubicBezTo>
                  <a:cubicBezTo>
                    <a:pt x="5836925" y="760795"/>
                    <a:pt x="5859404" y="760033"/>
                    <a:pt x="5884361" y="765747"/>
                  </a:cubicBezTo>
                  <a:cubicBezTo>
                    <a:pt x="5908174" y="771080"/>
                    <a:pt x="5933892" y="768415"/>
                    <a:pt x="5958660" y="768605"/>
                  </a:cubicBezTo>
                  <a:cubicBezTo>
                    <a:pt x="5986282" y="768795"/>
                    <a:pt x="6013906" y="768984"/>
                    <a:pt x="6041528" y="768033"/>
                  </a:cubicBezTo>
                  <a:cubicBezTo>
                    <a:pt x="6052579" y="767653"/>
                    <a:pt x="6065151" y="760033"/>
                    <a:pt x="6074297" y="763081"/>
                  </a:cubicBezTo>
                  <a:cubicBezTo>
                    <a:pt x="6103824" y="773366"/>
                    <a:pt x="6133353" y="760985"/>
                    <a:pt x="6162880" y="766509"/>
                  </a:cubicBezTo>
                  <a:cubicBezTo>
                    <a:pt x="6177360" y="769367"/>
                    <a:pt x="6193743" y="761557"/>
                    <a:pt x="6209364" y="760795"/>
                  </a:cubicBezTo>
                  <a:cubicBezTo>
                    <a:pt x="6234892" y="759461"/>
                    <a:pt x="6260419" y="760033"/>
                    <a:pt x="6285948" y="759651"/>
                  </a:cubicBezTo>
                  <a:cubicBezTo>
                    <a:pt x="6294330" y="759461"/>
                    <a:pt x="6302523" y="758699"/>
                    <a:pt x="6310905" y="758316"/>
                  </a:cubicBezTo>
                  <a:cubicBezTo>
                    <a:pt x="6318335" y="757936"/>
                    <a:pt x="6326145" y="756222"/>
                    <a:pt x="6333194" y="757554"/>
                  </a:cubicBezTo>
                  <a:cubicBezTo>
                    <a:pt x="6358723" y="762318"/>
                    <a:pt x="6383869" y="770129"/>
                    <a:pt x="6409586" y="773177"/>
                  </a:cubicBezTo>
                  <a:cubicBezTo>
                    <a:pt x="6431875" y="775843"/>
                    <a:pt x="6454928" y="772224"/>
                    <a:pt x="6477407" y="774129"/>
                  </a:cubicBezTo>
                  <a:cubicBezTo>
                    <a:pt x="6517032" y="777367"/>
                    <a:pt x="6556657" y="783083"/>
                    <a:pt x="6596283" y="786703"/>
                  </a:cubicBezTo>
                  <a:cubicBezTo>
                    <a:pt x="6604857" y="787465"/>
                    <a:pt x="6613809" y="782701"/>
                    <a:pt x="6622573" y="782321"/>
                  </a:cubicBezTo>
                  <a:cubicBezTo>
                    <a:pt x="6650006" y="781369"/>
                    <a:pt x="6677439" y="781177"/>
                    <a:pt x="6704872" y="780607"/>
                  </a:cubicBezTo>
                  <a:cubicBezTo>
                    <a:pt x="6720493" y="780415"/>
                    <a:pt x="6736305" y="780987"/>
                    <a:pt x="6751738" y="779273"/>
                  </a:cubicBezTo>
                  <a:cubicBezTo>
                    <a:pt x="6772120" y="776987"/>
                    <a:pt x="6790599" y="773557"/>
                    <a:pt x="6809650" y="788417"/>
                  </a:cubicBezTo>
                  <a:cubicBezTo>
                    <a:pt x="6816984" y="794180"/>
                    <a:pt x="6824819" y="797942"/>
                    <a:pt x="6832976" y="800428"/>
                  </a:cubicBezTo>
                  <a:close/>
                </a:path>
              </a:pathLst>
            </a:custGeom>
            <a:blipFill dpi="0" rotWithShape="1">
              <a:blip r:embed="rId6">
                <a:alphaModFix amt="57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5207A822-6570-2C0D-0064-6D849F445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1" y="422031"/>
            <a:ext cx="5931876" cy="635055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>
                <a:solidFill>
                  <a:schemeClr val="bg1">
                    <a:alpha val="80000"/>
                  </a:schemeClr>
                </a:solidFill>
              </a:rPr>
              <a:t>I would like to express my sincere gratitude to:</a:t>
            </a:r>
          </a:p>
          <a:p>
            <a:pPr marL="0" indent="0">
              <a:buNone/>
            </a:pPr>
            <a:endParaRPr lang="en-US" sz="1800" dirty="0">
              <a:solidFill>
                <a:schemeClr val="bg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en-US" sz="1800" dirty="0">
                <a:solidFill>
                  <a:schemeClr val="bg1">
                    <a:alpha val="80000"/>
                  </a:schemeClr>
                </a:solidFill>
              </a:rPr>
              <a:t>🌿 UMFST “George Emil Palade” University of Medicine, Pharmacy, Science and Technology of Târgu Mureș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bg1">
                    <a:alpha val="80000"/>
                  </a:schemeClr>
                </a:solidFill>
              </a:rPr>
              <a:t>🌿 Doctoral School of Business Administration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bg1">
                    <a:alpha val="80000"/>
                  </a:schemeClr>
                </a:solidFill>
              </a:rPr>
              <a:t>🌿 Conf. univ. dr. 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</a:rPr>
              <a:t>habil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</a:rPr>
              <a:t>. Flavia Dana Oltean, for academic guidance and support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bg1">
                    <a:alpha val="80000"/>
                  </a:schemeClr>
                </a:solidFill>
              </a:rPr>
              <a:t>🌿 AJVPS Mureș, AJVPS Alba, AJVPS Bistrița-</a:t>
            </a:r>
            <a:r>
              <a:rPr lang="en-US" sz="1800" dirty="0" err="1">
                <a:solidFill>
                  <a:schemeClr val="bg1">
                    <a:alpha val="80000"/>
                  </a:schemeClr>
                </a:solidFill>
              </a:rPr>
              <a:t>Năsăud</a:t>
            </a:r>
            <a:r>
              <a:rPr lang="en-US" sz="1800" dirty="0">
                <a:solidFill>
                  <a:schemeClr val="bg1">
                    <a:alpha val="80000"/>
                  </a:schemeClr>
                </a:solidFill>
              </a:rPr>
              <a:t> and AJVPS Sibiu for their collaboration and valuable insights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bg1">
                    <a:alpha val="80000"/>
                  </a:schemeClr>
                </a:solidFill>
              </a:rPr>
              <a:t>🌿 All survey respondents who contributed to this research</a:t>
            </a:r>
          </a:p>
          <a:p>
            <a:pPr marL="0" indent="0">
              <a:buNone/>
            </a:pPr>
            <a:r>
              <a:rPr lang="en-US" sz="1800" dirty="0">
                <a:solidFill>
                  <a:schemeClr val="bg1">
                    <a:alpha val="80000"/>
                  </a:schemeClr>
                </a:solidFill>
              </a:rPr>
              <a:t>🌿 The Organizing Committee of the XIV Traditional Scientific Conference NEW ECONOMY 2026 for the opportunity to present this study</a:t>
            </a:r>
          </a:p>
          <a:p>
            <a:pPr marL="0" indent="0">
              <a:buNone/>
            </a:pPr>
            <a:br>
              <a:rPr lang="en-US" sz="1800" dirty="0">
                <a:solidFill>
                  <a:schemeClr val="bg1">
                    <a:alpha val="80000"/>
                  </a:schemeClr>
                </a:solidFill>
              </a:rPr>
            </a:br>
            <a:endParaRPr lang="en-US" sz="1800" dirty="0">
              <a:solidFill>
                <a:schemeClr val="bg1">
                  <a:alpha val="80000"/>
                </a:schemeClr>
              </a:solidFill>
            </a:endParaRPr>
          </a:p>
          <a:p>
            <a:pPr marL="0" indent="0">
              <a:buNone/>
            </a:pPr>
            <a:r>
              <a:rPr lang="en-US" sz="1800" i="1" dirty="0">
                <a:solidFill>
                  <a:schemeClr val="bg1">
                    <a:alpha val="80000"/>
                  </a:schemeClr>
                </a:solidFill>
              </a:rPr>
              <a:t>Thank you for your attention! </a:t>
            </a:r>
            <a:endParaRPr lang="ro-RO" sz="600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13" name="CasetăText 12">
            <a:extLst>
              <a:ext uri="{FF2B5EF4-FFF2-40B4-BE49-F238E27FC236}">
                <a16:creationId xmlns:a16="http://schemas.microsoft.com/office/drawing/2014/main" id="{111ED927-A942-E5EB-17A2-5418899DECF6}"/>
              </a:ext>
            </a:extLst>
          </p:cNvPr>
          <p:cNvSpPr txBox="1"/>
          <p:nvPr/>
        </p:nvSpPr>
        <p:spPr>
          <a:xfrm>
            <a:off x="6587613" y="-101192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chemeClr val="bg1">
                    <a:alpha val="80000"/>
                  </a:schemeClr>
                </a:solidFill>
              </a:rPr>
              <a:t>Acknowledgement</a:t>
            </a:r>
            <a:endParaRPr lang="en-US" sz="800" b="1" dirty="0">
              <a:solidFill>
                <a:schemeClr val="bg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35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ine 4">
            <a:extLst>
              <a:ext uri="{FF2B5EF4-FFF2-40B4-BE49-F238E27FC236}">
                <a16:creationId xmlns:a16="http://schemas.microsoft.com/office/drawing/2014/main" id="{EF7CE8B0-5307-C929-2AC2-2119BA07C9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86" r="33227" b="-2"/>
          <a:stretch>
            <a:fillRect/>
          </a:stretch>
        </p:blipFill>
        <p:spPr>
          <a:xfrm>
            <a:off x="3306519" y="1587"/>
            <a:ext cx="4846882" cy="6856413"/>
          </a:xfrm>
          <a:custGeom>
            <a:avLst/>
            <a:gdLst/>
            <a:ahLst/>
            <a:cxnLst/>
            <a:rect l="l" t="t" r="r" b="b"/>
            <a:pathLst>
              <a:path w="5110407" h="6856413">
                <a:moveTo>
                  <a:pt x="121782" y="0"/>
                </a:moveTo>
                <a:lnTo>
                  <a:pt x="4731440" y="0"/>
                </a:lnTo>
                <a:lnTo>
                  <a:pt x="4775629" y="179775"/>
                </a:lnTo>
                <a:cubicBezTo>
                  <a:pt x="5052916" y="1415453"/>
                  <a:pt x="5165791" y="2739148"/>
                  <a:pt x="5084710" y="4108260"/>
                </a:cubicBezTo>
                <a:cubicBezTo>
                  <a:pt x="5038379" y="4890611"/>
                  <a:pt x="4930907" y="5650759"/>
                  <a:pt x="4768709" y="6381464"/>
                </a:cubicBezTo>
                <a:lnTo>
                  <a:pt x="4653290" y="6856413"/>
                </a:lnTo>
                <a:lnTo>
                  <a:pt x="0" y="6856413"/>
                </a:lnTo>
                <a:lnTo>
                  <a:pt x="21062" y="6803488"/>
                </a:lnTo>
                <a:cubicBezTo>
                  <a:pt x="355644" y="5917239"/>
                  <a:pt x="573134" y="4914171"/>
                  <a:pt x="636462" y="3844830"/>
                </a:cubicBezTo>
                <a:cubicBezTo>
                  <a:pt x="713862" y="2537857"/>
                  <a:pt x="550895" y="1302013"/>
                  <a:pt x="203879" y="236924"/>
                </a:cubicBezTo>
                <a:close/>
              </a:path>
            </a:pathLst>
          </a:custGeom>
        </p:spPr>
      </p:pic>
      <p:sp>
        <p:nvSpPr>
          <p:cNvPr id="2" name="Titlu 1">
            <a:extLst>
              <a:ext uri="{FF2B5EF4-FFF2-40B4-BE49-F238E27FC236}">
                <a16:creationId xmlns:a16="http://schemas.microsoft.com/office/drawing/2014/main" id="{AB4C2B3B-F8AD-1139-F65C-9AF91016E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2" y="485775"/>
            <a:ext cx="2825506" cy="5719762"/>
          </a:xfrm>
        </p:spPr>
        <p:txBody>
          <a:bodyPr>
            <a:normAutofit/>
          </a:bodyPr>
          <a:lstStyle/>
          <a:p>
            <a:pPr algn="ctr"/>
            <a:r>
              <a:rPr lang="en-US" sz="3600" dirty="0"/>
              <a:t>	</a:t>
            </a:r>
            <a:r>
              <a:rPr lang="en-US" sz="5400" i="1" dirty="0">
                <a:solidFill>
                  <a:schemeClr val="accent3">
                    <a:lumMod val="50000"/>
                  </a:schemeClr>
                </a:solidFill>
              </a:rPr>
              <a:t>		</a:t>
            </a:r>
            <a:r>
              <a:rPr lang="ro-RO" sz="5400" i="1" dirty="0" err="1">
                <a:solidFill>
                  <a:schemeClr val="accent3">
                    <a:lumMod val="50000"/>
                  </a:schemeClr>
                </a:solidFill>
              </a:rPr>
              <a:t>Why</a:t>
            </a:r>
            <a:r>
              <a:rPr lang="ro-RO" sz="5400" i="1" dirty="0">
                <a:solidFill>
                  <a:schemeClr val="accent3">
                    <a:lumMod val="50000"/>
                  </a:schemeClr>
                </a:solidFill>
              </a:rPr>
              <a:t> Hunting </a:t>
            </a:r>
            <a:r>
              <a:rPr lang="ro-RO" sz="5400" i="1" dirty="0" err="1">
                <a:solidFill>
                  <a:schemeClr val="accent3">
                    <a:lumMod val="50000"/>
                  </a:schemeClr>
                </a:solidFill>
              </a:rPr>
              <a:t>Tourism</a:t>
            </a:r>
            <a:r>
              <a:rPr lang="ro-RO" sz="5400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o-RO" sz="5400" i="1" dirty="0" err="1">
                <a:solidFill>
                  <a:schemeClr val="accent3">
                    <a:lumMod val="50000"/>
                  </a:schemeClr>
                </a:solidFill>
              </a:rPr>
              <a:t>Matters</a:t>
            </a:r>
            <a:endParaRPr lang="ro-RO" sz="36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124FA88F-3E15-661E-5DE0-065B41265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6925" y="485774"/>
            <a:ext cx="3292475" cy="571976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ro-RO" sz="2000" b="1" dirty="0"/>
              <a:t>🌿 </a:t>
            </a:r>
            <a:r>
              <a:rPr lang="ro-RO" sz="2000" b="1" dirty="0" err="1"/>
              <a:t>Generates</a:t>
            </a:r>
            <a:r>
              <a:rPr lang="ro-RO" sz="2000" b="1" dirty="0"/>
              <a:t> </a:t>
            </a:r>
            <a:r>
              <a:rPr lang="ro-RO" sz="2000" b="1" dirty="0" err="1"/>
              <a:t>significant</a:t>
            </a:r>
            <a:r>
              <a:rPr lang="ro-RO" sz="2000" b="1" dirty="0"/>
              <a:t> local </a:t>
            </a:r>
            <a:r>
              <a:rPr lang="ro-RO" sz="2000" b="1" dirty="0" err="1"/>
              <a:t>income</a:t>
            </a:r>
            <a:endParaRPr lang="ro-RO" sz="2000" b="1" dirty="0"/>
          </a:p>
          <a:p>
            <a:pPr marL="0" indent="0">
              <a:buNone/>
            </a:pPr>
            <a:r>
              <a:rPr lang="ro-RO" sz="2000" b="1" dirty="0"/>
              <a:t>🌿 </a:t>
            </a:r>
            <a:r>
              <a:rPr lang="ro-RO" sz="2000" b="1" dirty="0" err="1"/>
              <a:t>Supports</a:t>
            </a:r>
            <a:r>
              <a:rPr lang="ro-RO" sz="2000" b="1" dirty="0"/>
              <a:t> rural </a:t>
            </a:r>
            <a:r>
              <a:rPr lang="ro-RO" sz="2000" b="1" dirty="0" err="1"/>
              <a:t>communities</a:t>
            </a:r>
            <a:endParaRPr lang="ro-RO" sz="2000" b="1" dirty="0"/>
          </a:p>
          <a:p>
            <a:pPr marL="0" indent="0">
              <a:buNone/>
            </a:pPr>
            <a:r>
              <a:rPr lang="ro-RO" sz="2000" b="1" dirty="0"/>
              <a:t>🌿 </a:t>
            </a:r>
            <a:r>
              <a:rPr lang="ro-RO" sz="2000" b="1" dirty="0" err="1"/>
              <a:t>Contributes</a:t>
            </a:r>
            <a:r>
              <a:rPr lang="ro-RO" sz="2000" b="1" dirty="0"/>
              <a:t> </a:t>
            </a:r>
            <a:r>
              <a:rPr lang="ro-RO" sz="2000" b="1" dirty="0" err="1"/>
              <a:t>to</a:t>
            </a:r>
            <a:r>
              <a:rPr lang="ro-RO" sz="2000" b="1" dirty="0"/>
              <a:t> </a:t>
            </a:r>
            <a:r>
              <a:rPr lang="ro-RO" sz="2000" b="1" dirty="0" err="1"/>
              <a:t>wildlife</a:t>
            </a:r>
            <a:r>
              <a:rPr lang="ro-RO" sz="2000" b="1" dirty="0"/>
              <a:t> management</a:t>
            </a:r>
          </a:p>
          <a:p>
            <a:pPr marL="0" indent="0">
              <a:buNone/>
            </a:pPr>
            <a:r>
              <a:rPr lang="ro-RO" sz="2000" b="1" dirty="0"/>
              <a:t>🌿 </a:t>
            </a:r>
            <a:r>
              <a:rPr lang="ro-RO" sz="2000" b="1" dirty="0" err="1"/>
              <a:t>Creates</a:t>
            </a:r>
            <a:r>
              <a:rPr lang="ro-RO" sz="2000" b="1" dirty="0"/>
              <a:t> </a:t>
            </a:r>
            <a:r>
              <a:rPr lang="ro-RO" sz="2000" b="1" dirty="0" err="1"/>
              <a:t>employment</a:t>
            </a:r>
            <a:r>
              <a:rPr lang="ro-RO" sz="2000" b="1" dirty="0"/>
              <a:t> </a:t>
            </a:r>
            <a:r>
              <a:rPr lang="ro-RO" sz="2000" b="1" dirty="0" err="1"/>
              <a:t>opportunities</a:t>
            </a:r>
            <a:endParaRPr lang="ro-RO" sz="2000" b="1" dirty="0"/>
          </a:p>
          <a:p>
            <a:pPr marL="0" indent="0">
              <a:buNone/>
            </a:pPr>
            <a:r>
              <a:rPr lang="ro-RO" sz="2000" b="1" dirty="0"/>
              <a:t>🌿 </a:t>
            </a:r>
            <a:r>
              <a:rPr lang="ro-RO" sz="2000" b="1" dirty="0" err="1"/>
              <a:t>Attracts</a:t>
            </a:r>
            <a:r>
              <a:rPr lang="ro-RO" sz="2000" b="1" dirty="0"/>
              <a:t> </a:t>
            </a:r>
            <a:r>
              <a:rPr lang="ro-RO" sz="2000" b="1" dirty="0" err="1"/>
              <a:t>high-spending</a:t>
            </a:r>
            <a:r>
              <a:rPr lang="ro-RO" sz="2000" b="1" dirty="0"/>
              <a:t> </a:t>
            </a:r>
            <a:r>
              <a:rPr lang="ro-RO" sz="2000" b="1" dirty="0" err="1"/>
              <a:t>international</a:t>
            </a:r>
            <a:r>
              <a:rPr lang="ro-RO" sz="2000" b="1" dirty="0"/>
              <a:t> </a:t>
            </a:r>
            <a:r>
              <a:rPr lang="ro-RO" sz="2000" b="1" dirty="0" err="1"/>
              <a:t>tourists</a:t>
            </a:r>
            <a:endParaRPr lang="en-US" sz="2000" b="1" dirty="0"/>
          </a:p>
          <a:p>
            <a:pPr marL="0" indent="0">
              <a:buNone/>
            </a:pPr>
            <a:endParaRPr lang="en-US" sz="2000" b="1" dirty="0"/>
          </a:p>
          <a:p>
            <a:pPr marL="0" indent="0">
              <a:buNone/>
            </a:pPr>
            <a:r>
              <a:rPr lang="ro-RO" sz="2000" b="1" i="1" dirty="0" err="1">
                <a:solidFill>
                  <a:schemeClr val="accent3">
                    <a:lumMod val="50000"/>
                  </a:schemeClr>
                </a:solidFill>
              </a:rPr>
              <a:t>Key</a:t>
            </a:r>
            <a:r>
              <a:rPr lang="ro-RO" sz="2000" b="1" i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o-RO" sz="2000" b="1" i="1" dirty="0" err="1">
                <a:solidFill>
                  <a:schemeClr val="accent3">
                    <a:lumMod val="50000"/>
                  </a:schemeClr>
                </a:solidFill>
              </a:rPr>
              <a:t>Message</a:t>
            </a:r>
            <a:endParaRPr lang="ro-RO" sz="2000" b="1" i="1" dirty="0">
              <a:solidFill>
                <a:schemeClr val="accent3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US" sz="2000" b="1" dirty="0"/>
              <a:t>Romania possesses exceptional hunting resources but remains less competitive than neighboring countries.</a:t>
            </a:r>
            <a:endParaRPr lang="ro-RO" sz="2000" b="1" dirty="0"/>
          </a:p>
          <a:p>
            <a:pPr marL="0" indent="0">
              <a:buNone/>
            </a:pPr>
            <a:endParaRPr lang="ro-RO" sz="1500" dirty="0"/>
          </a:p>
        </p:txBody>
      </p:sp>
    </p:spTree>
    <p:extLst>
      <p:ext uri="{BB962C8B-B14F-4D97-AF65-F5344CB8AC3E}">
        <p14:creationId xmlns:p14="http://schemas.microsoft.com/office/powerpoint/2010/main" val="2991868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E7243B-5109-444B-8FAF-7437C66BC0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21332" cy="6858000"/>
          </a:xfrm>
          <a:custGeom>
            <a:avLst/>
            <a:gdLst>
              <a:gd name="connsiteX0" fmla="*/ 4421332 w 4421332"/>
              <a:gd name="connsiteY0" fmla="*/ 0 h 6858000"/>
              <a:gd name="connsiteX1" fmla="*/ 69075 w 4421332"/>
              <a:gd name="connsiteY1" fmla="*/ 0 h 6858000"/>
              <a:gd name="connsiteX2" fmla="*/ 35131 w 4421332"/>
              <a:gd name="connsiteY2" fmla="*/ 267128 h 6858000"/>
              <a:gd name="connsiteX3" fmla="*/ 0 w 4421332"/>
              <a:gd name="connsiteY3" fmla="*/ 962845 h 6858000"/>
              <a:gd name="connsiteX4" fmla="*/ 3276103 w 4421332"/>
              <a:gd name="connsiteY4" fmla="*/ 6782205 h 6858000"/>
              <a:gd name="connsiteX5" fmla="*/ 3407923 w 4421332"/>
              <a:gd name="connsiteY5" fmla="*/ 6858000 h 6858000"/>
              <a:gd name="connsiteX6" fmla="*/ 4421332 w 442133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21332" h="6858000">
                <a:moveTo>
                  <a:pt x="442133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442133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4C5D6221-DA7B-4611-AA26-7D8E349FDE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232227" cy="6858000"/>
          </a:xfrm>
          <a:custGeom>
            <a:avLst/>
            <a:gdLst>
              <a:gd name="connsiteX0" fmla="*/ 0 w 4232227"/>
              <a:gd name="connsiteY0" fmla="*/ 0 h 6858000"/>
              <a:gd name="connsiteX1" fmla="*/ 4161853 w 4232227"/>
              <a:gd name="connsiteY1" fmla="*/ 0 h 6858000"/>
              <a:gd name="connsiteX2" fmla="*/ 4197953 w 4232227"/>
              <a:gd name="connsiteY2" fmla="*/ 284091 h 6858000"/>
              <a:gd name="connsiteX3" fmla="*/ 4232227 w 4232227"/>
              <a:gd name="connsiteY3" fmla="*/ 962844 h 6858000"/>
              <a:gd name="connsiteX4" fmla="*/ 758007 w 4232227"/>
              <a:gd name="connsiteY4" fmla="*/ 6800152 h 6858000"/>
              <a:gd name="connsiteX5" fmla="*/ 645060 w 4232227"/>
              <a:gd name="connsiteY5" fmla="*/ 6858000 h 6858000"/>
              <a:gd name="connsiteX6" fmla="*/ 0 w 423222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2227" h="6858000">
                <a:moveTo>
                  <a:pt x="0" y="0"/>
                </a:moveTo>
                <a:lnTo>
                  <a:pt x="4161853" y="0"/>
                </a:lnTo>
                <a:lnTo>
                  <a:pt x="4197953" y="284091"/>
                </a:lnTo>
                <a:cubicBezTo>
                  <a:pt x="4220617" y="507260"/>
                  <a:pt x="4232227" y="733696"/>
                  <a:pt x="4232227" y="962844"/>
                </a:cubicBezTo>
                <a:cubicBezTo>
                  <a:pt x="4232227" y="3483472"/>
                  <a:pt x="2827409" y="5675986"/>
                  <a:pt x="758007" y="6800152"/>
                </a:cubicBezTo>
                <a:lnTo>
                  <a:pt x="64506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u 1">
            <a:extLst>
              <a:ext uri="{FF2B5EF4-FFF2-40B4-BE49-F238E27FC236}">
                <a16:creationId xmlns:a16="http://schemas.microsoft.com/office/drawing/2014/main" id="{12B3F114-741E-BC23-242E-7661829F4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412489"/>
            <a:ext cx="2871095" cy="2127124"/>
          </a:xfrm>
        </p:spPr>
        <p:txBody>
          <a:bodyPr vert="horz" lIns="91440" tIns="45720" rIns="91440" bIns="45720" rtlCol="0" anchor="t">
            <a:normAutofit/>
          </a:bodyPr>
          <a:lstStyle/>
          <a:p>
            <a:br>
              <a:rPr lang="en-US" sz="33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lang="en-US" sz="33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Research Background and Objectives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C02FBBA2-1F6C-074F-695E-0E2823837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8993" y="1412489"/>
            <a:ext cx="2926080" cy="4363844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indent="0">
              <a:buNone/>
            </a:pPr>
            <a:r>
              <a:rPr lang="en-US" sz="1800" b="1" u="sng" dirty="0"/>
              <a:t>Main Objective</a:t>
            </a:r>
          </a:p>
          <a:p>
            <a:pPr marL="0" indent="0">
              <a:buNone/>
            </a:pPr>
            <a:r>
              <a:rPr lang="en-US" sz="1800" dirty="0"/>
              <a:t>To compare hunting tourism policies and digitalization practices in Romania and Hungary.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u="sng" dirty="0"/>
              <a:t>Research Questions</a:t>
            </a:r>
          </a:p>
          <a:p>
            <a:pPr marL="0" indent="0">
              <a:buNone/>
            </a:pPr>
            <a:r>
              <a:rPr lang="en-US" sz="1800" dirty="0"/>
              <a:t>How competitive is Romanian hunting tourism?</a:t>
            </a:r>
          </a:p>
          <a:p>
            <a:pPr marL="0" indent="0">
              <a:buNone/>
            </a:pPr>
            <a:r>
              <a:rPr lang="en-US" sz="1800" dirty="0"/>
              <a:t>What role does digitalization play?</a:t>
            </a:r>
          </a:p>
          <a:p>
            <a:pPr marL="0" indent="0">
              <a:buNone/>
            </a:pPr>
            <a:r>
              <a:rPr lang="en-US" sz="1800" dirty="0"/>
              <a:t>What can Romania learn from Hungary?</a:t>
            </a:r>
          </a:p>
          <a:p>
            <a:pPr marL="0" indent="0">
              <a:buNone/>
            </a:pPr>
            <a:r>
              <a:rPr lang="en-US" sz="1800" dirty="0"/>
              <a:t>How can hunting tourism support sustainable rural development?</a:t>
            </a:r>
          </a:p>
          <a:p>
            <a:endParaRPr lang="en-US" sz="1400" dirty="0"/>
          </a:p>
        </p:txBody>
      </p:sp>
      <p:sp>
        <p:nvSpPr>
          <p:cNvPr id="4" name="Substituent conținut 2">
            <a:extLst>
              <a:ext uri="{FF2B5EF4-FFF2-40B4-BE49-F238E27FC236}">
                <a16:creationId xmlns:a16="http://schemas.microsoft.com/office/drawing/2014/main" id="{4458F911-408C-C353-B43E-7AD40F8B5088}"/>
              </a:ext>
            </a:extLst>
          </p:cNvPr>
          <p:cNvSpPr txBox="1">
            <a:spLocks/>
          </p:cNvSpPr>
          <p:nvPr/>
        </p:nvSpPr>
        <p:spPr>
          <a:xfrm>
            <a:off x="8451604" y="530352"/>
            <a:ext cx="2926080" cy="5245981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700" b="1" u="sng" dirty="0"/>
              <a:t>Research Hypotheses</a:t>
            </a:r>
          </a:p>
          <a:p>
            <a:pPr marL="0"/>
            <a:endParaRPr lang="en-US" sz="1700" b="1" dirty="0"/>
          </a:p>
          <a:p>
            <a:pPr marL="0" indent="0">
              <a:buNone/>
            </a:pPr>
            <a:r>
              <a:rPr lang="en-US" sz="1700" b="1" dirty="0"/>
              <a:t>H1:</a:t>
            </a:r>
            <a:r>
              <a:rPr lang="en-US" sz="1700" dirty="0"/>
              <a:t> Digitalization positively influences the competitiveness of hunting tourism.</a:t>
            </a:r>
          </a:p>
          <a:p>
            <a:pPr marL="0" indent="0">
              <a:buNone/>
            </a:pPr>
            <a:r>
              <a:rPr lang="en-US" sz="1700" b="1" dirty="0"/>
              <a:t>H2:</a:t>
            </a:r>
            <a:r>
              <a:rPr lang="en-US" sz="1700" dirty="0"/>
              <a:t> Integrated tourism packages increase tourist satisfaction.</a:t>
            </a:r>
          </a:p>
          <a:p>
            <a:pPr marL="0" indent="0">
              <a:buNone/>
            </a:pPr>
            <a:r>
              <a:rPr lang="en-US" sz="1700" b="1" dirty="0"/>
              <a:t>H3:</a:t>
            </a:r>
            <a:r>
              <a:rPr lang="en-US" sz="1700" dirty="0"/>
              <a:t> Digital marketing improves destination visibility.</a:t>
            </a:r>
          </a:p>
          <a:p>
            <a:pPr marL="0" indent="0">
              <a:buNone/>
            </a:pPr>
            <a:r>
              <a:rPr lang="en-US" sz="1700" b="1" dirty="0"/>
              <a:t>H4:</a:t>
            </a:r>
            <a:r>
              <a:rPr lang="en-US" sz="1700" dirty="0"/>
              <a:t> Romania has strong natural resources but lower digital integration than Hungary.</a:t>
            </a:r>
          </a:p>
          <a:p>
            <a:pPr marL="0" indent="0">
              <a:buNone/>
            </a:pPr>
            <a:r>
              <a:rPr lang="en-US" sz="1700" b="1" dirty="0"/>
              <a:t>H5:</a:t>
            </a:r>
            <a:r>
              <a:rPr lang="en-US" sz="1700" dirty="0"/>
              <a:t> Complementary services (gastronomy and accommodation) increase destination attractiveness.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622046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7C1E5815-D54C-487F-A054-6D4930ADE3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Substituent conținut 4">
            <a:extLst>
              <a:ext uri="{FF2B5EF4-FFF2-40B4-BE49-F238E27FC236}">
                <a16:creationId xmlns:a16="http://schemas.microsoft.com/office/drawing/2014/main" id="{73F7FFBA-0CD5-6FD5-9DE7-BC5C4978A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335" y="0"/>
            <a:ext cx="7779437" cy="6977743"/>
          </a:xfrm>
          <a:prstGeom prst="rect">
            <a:avLst/>
          </a:prstGeom>
        </p:spPr>
      </p:pic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736F0DFD-0954-464F-BF12-DD2E6F6E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208496" y="0"/>
            <a:ext cx="1983504" cy="6858000"/>
          </a:xfrm>
          <a:custGeom>
            <a:avLst/>
            <a:gdLst>
              <a:gd name="connsiteX0" fmla="*/ 0 w 1983504"/>
              <a:gd name="connsiteY0" fmla="*/ 0 h 6858000"/>
              <a:gd name="connsiteX1" fmla="*/ 1376658 w 1983504"/>
              <a:gd name="connsiteY1" fmla="*/ 0 h 6858000"/>
              <a:gd name="connsiteX2" fmla="*/ 1690650 w 1983504"/>
              <a:gd name="connsiteY2" fmla="*/ 110269 h 6858000"/>
              <a:gd name="connsiteX3" fmla="*/ 1645361 w 1983504"/>
              <a:gd name="connsiteY3" fmla="*/ 135168 h 6858000"/>
              <a:gd name="connsiteX4" fmla="*/ 1373640 w 1983504"/>
              <a:gd name="connsiteY4" fmla="*/ 71141 h 6858000"/>
              <a:gd name="connsiteX5" fmla="*/ 1319295 w 1983504"/>
              <a:gd name="connsiteY5" fmla="*/ 88927 h 6858000"/>
              <a:gd name="connsiteX6" fmla="*/ 1346468 w 1983504"/>
              <a:gd name="connsiteY6" fmla="*/ 163625 h 6858000"/>
              <a:gd name="connsiteX7" fmla="*/ 1464213 w 1983504"/>
              <a:gd name="connsiteY7" fmla="*/ 192082 h 6858000"/>
              <a:gd name="connsiteX8" fmla="*/ 1648381 w 1983504"/>
              <a:gd name="connsiteY8" fmla="*/ 373491 h 6858000"/>
              <a:gd name="connsiteX9" fmla="*/ 1370620 w 1983504"/>
              <a:gd name="connsiteY9" fmla="*/ 352148 h 6858000"/>
              <a:gd name="connsiteX10" fmla="*/ 1322314 w 1983504"/>
              <a:gd name="connsiteY10" fmla="*/ 394834 h 6858000"/>
              <a:gd name="connsiteX11" fmla="*/ 1304199 w 1983504"/>
              <a:gd name="connsiteY11" fmla="*/ 451747 h 6858000"/>
              <a:gd name="connsiteX12" fmla="*/ 1222682 w 1983504"/>
              <a:gd name="connsiteY12" fmla="*/ 359262 h 6858000"/>
              <a:gd name="connsiteX13" fmla="*/ 1153242 w 1983504"/>
              <a:gd name="connsiteY13" fmla="*/ 334364 h 6858000"/>
              <a:gd name="connsiteX14" fmla="*/ 1132108 w 1983504"/>
              <a:gd name="connsiteY14" fmla="*/ 416176 h 6858000"/>
              <a:gd name="connsiteX15" fmla="*/ 1195509 w 1983504"/>
              <a:gd name="connsiteY15" fmla="*/ 505101 h 6858000"/>
              <a:gd name="connsiteX16" fmla="*/ 1364582 w 1983504"/>
              <a:gd name="connsiteY16" fmla="*/ 558458 h 6858000"/>
              <a:gd name="connsiteX17" fmla="*/ 1183434 w 1983504"/>
              <a:gd name="connsiteY17" fmla="*/ 558458 h 6858000"/>
              <a:gd name="connsiteX18" fmla="*/ 975114 w 1983504"/>
              <a:gd name="connsiteY18" fmla="*/ 522887 h 6858000"/>
              <a:gd name="connsiteX19" fmla="*/ 754716 w 1983504"/>
              <a:gd name="connsiteY19" fmla="*/ 533558 h 6858000"/>
              <a:gd name="connsiteX20" fmla="*/ 546395 w 1983504"/>
              <a:gd name="connsiteY20" fmla="*/ 462417 h 6858000"/>
              <a:gd name="connsiteX21" fmla="*/ 335056 w 1983504"/>
              <a:gd name="connsiteY21" fmla="*/ 465975 h 6858000"/>
              <a:gd name="connsiteX22" fmla="*/ 1270988 w 1983504"/>
              <a:gd name="connsiteY22" fmla="*/ 910606 h 6858000"/>
              <a:gd name="connsiteX23" fmla="*/ 1225701 w 1983504"/>
              <a:gd name="connsiteY23" fmla="*/ 921277 h 6858000"/>
              <a:gd name="connsiteX24" fmla="*/ 1165318 w 1983504"/>
              <a:gd name="connsiteY24" fmla="*/ 949734 h 6858000"/>
              <a:gd name="connsiteX25" fmla="*/ 1210606 w 1983504"/>
              <a:gd name="connsiteY25" fmla="*/ 1006647 h 6858000"/>
              <a:gd name="connsiteX26" fmla="*/ 1455156 w 1983504"/>
              <a:gd name="connsiteY26" fmla="*/ 1113358 h 6858000"/>
              <a:gd name="connsiteX27" fmla="*/ 1515538 w 1983504"/>
              <a:gd name="connsiteY27" fmla="*/ 1220069 h 6858000"/>
              <a:gd name="connsiteX28" fmla="*/ 1440060 w 1983504"/>
              <a:gd name="connsiteY28" fmla="*/ 1209399 h 6858000"/>
              <a:gd name="connsiteX29" fmla="*/ 1373640 w 1983504"/>
              <a:gd name="connsiteY29" fmla="*/ 1230741 h 6858000"/>
              <a:gd name="connsiteX30" fmla="*/ 1400810 w 1983504"/>
              <a:gd name="connsiteY30" fmla="*/ 1365909 h 6858000"/>
              <a:gd name="connsiteX31" fmla="*/ 1748012 w 1983504"/>
              <a:gd name="connsiteY31" fmla="*/ 1540204 h 6858000"/>
              <a:gd name="connsiteX32" fmla="*/ 1778203 w 1983504"/>
              <a:gd name="connsiteY32" fmla="*/ 1597117 h 6858000"/>
              <a:gd name="connsiteX33" fmla="*/ 1735936 w 1983504"/>
              <a:gd name="connsiteY33" fmla="*/ 1636245 h 6858000"/>
              <a:gd name="connsiteX34" fmla="*/ 1624228 w 1983504"/>
              <a:gd name="connsiteY34" fmla="*/ 1657587 h 6858000"/>
              <a:gd name="connsiteX35" fmla="*/ 1781223 w 1983504"/>
              <a:gd name="connsiteY35" fmla="*/ 1849668 h 6858000"/>
              <a:gd name="connsiteX36" fmla="*/ 1838587 w 1983504"/>
              <a:gd name="connsiteY36" fmla="*/ 1903025 h 6858000"/>
              <a:gd name="connsiteX37" fmla="*/ 1938218 w 1983504"/>
              <a:gd name="connsiteY37" fmla="*/ 1984836 h 6858000"/>
              <a:gd name="connsiteX38" fmla="*/ 1938218 w 1983504"/>
              <a:gd name="connsiteY38" fmla="*/ 2013292 h 6858000"/>
              <a:gd name="connsiteX39" fmla="*/ 1805376 w 1983504"/>
              <a:gd name="connsiteY39" fmla="*/ 2102219 h 6858000"/>
              <a:gd name="connsiteX40" fmla="*/ 1563844 w 1983504"/>
              <a:gd name="connsiteY40" fmla="*/ 2077320 h 6858000"/>
              <a:gd name="connsiteX41" fmla="*/ 1920104 w 1983504"/>
              <a:gd name="connsiteY41" fmla="*/ 2208931 h 6858000"/>
              <a:gd name="connsiteX42" fmla="*/ 766792 w 1983504"/>
              <a:gd name="connsiteY42" fmla="*/ 1892353 h 6858000"/>
              <a:gd name="connsiteX43" fmla="*/ 839252 w 1983504"/>
              <a:gd name="connsiteY43" fmla="*/ 1974165 h 6858000"/>
              <a:gd name="connsiteX44" fmla="*/ 1243816 w 1983504"/>
              <a:gd name="connsiteY44" fmla="*/ 2191146 h 6858000"/>
              <a:gd name="connsiteX45" fmla="*/ 1358543 w 1983504"/>
              <a:gd name="connsiteY45" fmla="*/ 2326314 h 6858000"/>
              <a:gd name="connsiteX46" fmla="*/ 1479310 w 1983504"/>
              <a:gd name="connsiteY46" fmla="*/ 2401012 h 6858000"/>
              <a:gd name="connsiteX47" fmla="*/ 1648381 w 1983504"/>
              <a:gd name="connsiteY47" fmla="*/ 2401012 h 6858000"/>
              <a:gd name="connsiteX48" fmla="*/ 1769146 w 1983504"/>
              <a:gd name="connsiteY48" fmla="*/ 2518395 h 6858000"/>
              <a:gd name="connsiteX49" fmla="*/ 1645361 w 1983504"/>
              <a:gd name="connsiteY49" fmla="*/ 2543294 h 6858000"/>
              <a:gd name="connsiteX50" fmla="*/ 1500444 w 1983504"/>
              <a:gd name="connsiteY50" fmla="*/ 2525509 h 6858000"/>
              <a:gd name="connsiteX51" fmla="*/ 1337410 w 1983504"/>
              <a:gd name="connsiteY51" fmla="*/ 2564636 h 6858000"/>
              <a:gd name="connsiteX52" fmla="*/ 1186452 w 1983504"/>
              <a:gd name="connsiteY52" fmla="*/ 2532623 h 6858000"/>
              <a:gd name="connsiteX53" fmla="*/ 1005304 w 1983504"/>
              <a:gd name="connsiteY53" fmla="*/ 2553965 h 6858000"/>
              <a:gd name="connsiteX54" fmla="*/ 947940 w 1983504"/>
              <a:gd name="connsiteY54" fmla="*/ 2692689 h 6858000"/>
              <a:gd name="connsiteX55" fmla="*/ 929826 w 1983504"/>
              <a:gd name="connsiteY55" fmla="*/ 2703362 h 6858000"/>
              <a:gd name="connsiteX56" fmla="*/ 594701 w 1983504"/>
              <a:gd name="connsiteY56" fmla="*/ 2923898 h 6858000"/>
              <a:gd name="connsiteX57" fmla="*/ 501108 w 1983504"/>
              <a:gd name="connsiteY57" fmla="*/ 2941684 h 6858000"/>
              <a:gd name="connsiteX58" fmla="*/ 1053610 w 1983504"/>
              <a:gd name="connsiteY58" fmla="*/ 3329402 h 6858000"/>
              <a:gd name="connsiteX59" fmla="*/ 682256 w 1983504"/>
              <a:gd name="connsiteY59" fmla="*/ 3229805 h 6858000"/>
              <a:gd name="connsiteX60" fmla="*/ 630932 w 1983504"/>
              <a:gd name="connsiteY60" fmla="*/ 3393429 h 6858000"/>
              <a:gd name="connsiteX61" fmla="*/ 806041 w 1983504"/>
              <a:gd name="connsiteY61" fmla="*/ 3539269 h 6858000"/>
              <a:gd name="connsiteX62" fmla="*/ 869444 w 1983504"/>
              <a:gd name="connsiteY62" fmla="*/ 3827390 h 6858000"/>
              <a:gd name="connsiteX63" fmla="*/ 839252 w 1983504"/>
              <a:gd name="connsiteY63" fmla="*/ 4090612 h 6858000"/>
              <a:gd name="connsiteX64" fmla="*/ 763774 w 1983504"/>
              <a:gd name="connsiteY64" fmla="*/ 4172424 h 6858000"/>
              <a:gd name="connsiteX65" fmla="*/ 655085 w 1983504"/>
              <a:gd name="connsiteY65" fmla="*/ 4321821 h 6858000"/>
              <a:gd name="connsiteX66" fmla="*/ 588662 w 1983504"/>
              <a:gd name="connsiteY66" fmla="*/ 4414305 h 6858000"/>
              <a:gd name="connsiteX67" fmla="*/ 356189 w 1983504"/>
              <a:gd name="connsiteY67" fmla="*/ 4378734 h 6858000"/>
              <a:gd name="connsiteX68" fmla="*/ 667160 w 1983504"/>
              <a:gd name="connsiteY68" fmla="*/ 4613499 h 6858000"/>
              <a:gd name="connsiteX69" fmla="*/ 416573 w 1983504"/>
              <a:gd name="connsiteY69" fmla="*/ 4585042 h 6858000"/>
              <a:gd name="connsiteX70" fmla="*/ 335056 w 1983504"/>
              <a:gd name="connsiteY70" fmla="*/ 4602828 h 6858000"/>
              <a:gd name="connsiteX71" fmla="*/ 380342 w 1983504"/>
              <a:gd name="connsiteY71" fmla="*/ 4677526 h 6858000"/>
              <a:gd name="connsiteX72" fmla="*/ 564510 w 1983504"/>
              <a:gd name="connsiteY72" fmla="*/ 4805580 h 6858000"/>
              <a:gd name="connsiteX73" fmla="*/ 944922 w 1983504"/>
              <a:gd name="connsiteY73" fmla="*/ 5154171 h 6858000"/>
              <a:gd name="connsiteX74" fmla="*/ 576586 w 1983504"/>
              <a:gd name="connsiteY74" fmla="*/ 4994104 h 6858000"/>
              <a:gd name="connsiteX75" fmla="*/ 963036 w 1983504"/>
              <a:gd name="connsiteY75" fmla="*/ 5353367 h 6858000"/>
              <a:gd name="connsiteX76" fmla="*/ 1047572 w 1983504"/>
              <a:gd name="connsiteY76" fmla="*/ 5474306 h 6858000"/>
              <a:gd name="connsiteX77" fmla="*/ 1222682 w 1983504"/>
              <a:gd name="connsiteY77" fmla="*/ 5769542 h 6858000"/>
              <a:gd name="connsiteX78" fmla="*/ 1213626 w 1983504"/>
              <a:gd name="connsiteY78" fmla="*/ 5801555 h 6858000"/>
              <a:gd name="connsiteX79" fmla="*/ 1014361 w 1983504"/>
              <a:gd name="connsiteY79" fmla="*/ 5755314 h 6858000"/>
              <a:gd name="connsiteX80" fmla="*/ 1274008 w 1983504"/>
              <a:gd name="connsiteY80" fmla="*/ 6004307 h 6858000"/>
              <a:gd name="connsiteX81" fmla="*/ 1542711 w 1983504"/>
              <a:gd name="connsiteY81" fmla="*/ 6196388 h 6858000"/>
              <a:gd name="connsiteX82" fmla="*/ 1352504 w 1983504"/>
              <a:gd name="connsiteY82" fmla="*/ 6167932 h 6858000"/>
              <a:gd name="connsiteX83" fmla="*/ 1089840 w 1983504"/>
              <a:gd name="connsiteY83" fmla="*/ 6057663 h 6858000"/>
              <a:gd name="connsiteX84" fmla="*/ 999266 w 1983504"/>
              <a:gd name="connsiteY84" fmla="*/ 6100347 h 6858000"/>
              <a:gd name="connsiteX85" fmla="*/ 1246836 w 1983504"/>
              <a:gd name="connsiteY85" fmla="*/ 6281757 h 6858000"/>
              <a:gd name="connsiteX86" fmla="*/ 1388735 w 1983504"/>
              <a:gd name="connsiteY86" fmla="*/ 6367127 h 6858000"/>
              <a:gd name="connsiteX87" fmla="*/ 1446099 w 1983504"/>
              <a:gd name="connsiteY87" fmla="*/ 6431153 h 6858000"/>
              <a:gd name="connsiteX88" fmla="*/ 1609132 w 1983504"/>
              <a:gd name="connsiteY88" fmla="*/ 6658805 h 6858000"/>
              <a:gd name="connsiteX89" fmla="*/ 1983504 w 1983504"/>
              <a:gd name="connsiteY89" fmla="*/ 6858000 h 6858000"/>
              <a:gd name="connsiteX90" fmla="*/ 0 w 1983504"/>
              <a:gd name="connsiteY9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1983504" h="6858000">
                <a:moveTo>
                  <a:pt x="0" y="0"/>
                </a:moveTo>
                <a:lnTo>
                  <a:pt x="1376658" y="0"/>
                </a:lnTo>
                <a:cubicBezTo>
                  <a:pt x="1482328" y="35571"/>
                  <a:pt x="1584980" y="78255"/>
                  <a:pt x="1690650" y="110269"/>
                </a:cubicBezTo>
                <a:cubicBezTo>
                  <a:pt x="1675553" y="145839"/>
                  <a:pt x="1660458" y="138725"/>
                  <a:pt x="1645361" y="135168"/>
                </a:cubicBezTo>
                <a:cubicBezTo>
                  <a:pt x="1554788" y="120941"/>
                  <a:pt x="1461194" y="110269"/>
                  <a:pt x="1373640" y="71141"/>
                </a:cubicBezTo>
                <a:cubicBezTo>
                  <a:pt x="1352504" y="64027"/>
                  <a:pt x="1328352" y="64027"/>
                  <a:pt x="1319295" y="88927"/>
                </a:cubicBezTo>
                <a:cubicBezTo>
                  <a:pt x="1304199" y="124497"/>
                  <a:pt x="1325332" y="145839"/>
                  <a:pt x="1346468" y="163625"/>
                </a:cubicBezTo>
                <a:cubicBezTo>
                  <a:pt x="1382696" y="195638"/>
                  <a:pt x="1424964" y="188525"/>
                  <a:pt x="1464213" y="192082"/>
                </a:cubicBezTo>
                <a:cubicBezTo>
                  <a:pt x="1572902" y="209867"/>
                  <a:pt x="1624228" y="259665"/>
                  <a:pt x="1648381" y="373491"/>
                </a:cubicBezTo>
                <a:cubicBezTo>
                  <a:pt x="1554788" y="327250"/>
                  <a:pt x="1461194" y="384162"/>
                  <a:pt x="1370620" y="352148"/>
                </a:cubicBezTo>
                <a:cubicBezTo>
                  <a:pt x="1346468" y="345034"/>
                  <a:pt x="1310237" y="355706"/>
                  <a:pt x="1322314" y="394834"/>
                </a:cubicBezTo>
                <a:cubicBezTo>
                  <a:pt x="1334390" y="430405"/>
                  <a:pt x="1373640" y="458860"/>
                  <a:pt x="1304199" y="451747"/>
                </a:cubicBezTo>
                <a:cubicBezTo>
                  <a:pt x="1252873" y="448189"/>
                  <a:pt x="1237778" y="405504"/>
                  <a:pt x="1222682" y="359262"/>
                </a:cubicBezTo>
                <a:cubicBezTo>
                  <a:pt x="1210606" y="334364"/>
                  <a:pt x="1177395" y="320135"/>
                  <a:pt x="1153242" y="334364"/>
                </a:cubicBezTo>
                <a:cubicBezTo>
                  <a:pt x="1123051" y="348592"/>
                  <a:pt x="1132108" y="387720"/>
                  <a:pt x="1132108" y="416176"/>
                </a:cubicBezTo>
                <a:cubicBezTo>
                  <a:pt x="1129088" y="469532"/>
                  <a:pt x="1153242" y="494431"/>
                  <a:pt x="1195509" y="505101"/>
                </a:cubicBezTo>
                <a:cubicBezTo>
                  <a:pt x="1246836" y="519330"/>
                  <a:pt x="1298160" y="537116"/>
                  <a:pt x="1364582" y="558458"/>
                </a:cubicBezTo>
                <a:cubicBezTo>
                  <a:pt x="1292122" y="594028"/>
                  <a:pt x="1237778" y="586915"/>
                  <a:pt x="1183434" y="558458"/>
                </a:cubicBezTo>
                <a:cubicBezTo>
                  <a:pt x="1117012" y="526444"/>
                  <a:pt x="1029458" y="483759"/>
                  <a:pt x="975114" y="522887"/>
                </a:cubicBezTo>
                <a:cubicBezTo>
                  <a:pt x="893597" y="579800"/>
                  <a:pt x="827176" y="544229"/>
                  <a:pt x="754716" y="533558"/>
                </a:cubicBezTo>
                <a:cubicBezTo>
                  <a:pt x="603758" y="512216"/>
                  <a:pt x="697352" y="480203"/>
                  <a:pt x="546395" y="462417"/>
                </a:cubicBezTo>
                <a:cubicBezTo>
                  <a:pt x="486012" y="455303"/>
                  <a:pt x="422610" y="426847"/>
                  <a:pt x="335056" y="465975"/>
                </a:cubicBezTo>
                <a:cubicBezTo>
                  <a:pt x="730563" y="672284"/>
                  <a:pt x="917750" y="658055"/>
                  <a:pt x="1270988" y="910606"/>
                </a:cubicBezTo>
                <a:cubicBezTo>
                  <a:pt x="1255893" y="935506"/>
                  <a:pt x="1240798" y="924835"/>
                  <a:pt x="1225701" y="921277"/>
                </a:cubicBezTo>
                <a:cubicBezTo>
                  <a:pt x="1201548" y="917720"/>
                  <a:pt x="1171356" y="903491"/>
                  <a:pt x="1165318" y="949734"/>
                </a:cubicBezTo>
                <a:cubicBezTo>
                  <a:pt x="1162298" y="985305"/>
                  <a:pt x="1180415" y="1003089"/>
                  <a:pt x="1210606" y="1006647"/>
                </a:cubicBezTo>
                <a:cubicBezTo>
                  <a:pt x="1298160" y="1020875"/>
                  <a:pt x="1376658" y="1070674"/>
                  <a:pt x="1455156" y="1113358"/>
                </a:cubicBezTo>
                <a:cubicBezTo>
                  <a:pt x="1491385" y="1131144"/>
                  <a:pt x="1530634" y="1156043"/>
                  <a:pt x="1515538" y="1220069"/>
                </a:cubicBezTo>
                <a:cubicBezTo>
                  <a:pt x="1485348" y="1237855"/>
                  <a:pt x="1464213" y="1212955"/>
                  <a:pt x="1440060" y="1209399"/>
                </a:cubicBezTo>
                <a:cubicBezTo>
                  <a:pt x="1415907" y="1205842"/>
                  <a:pt x="1358543" y="1220069"/>
                  <a:pt x="1373640" y="1230741"/>
                </a:cubicBezTo>
                <a:cubicBezTo>
                  <a:pt x="1443080" y="1269868"/>
                  <a:pt x="1316276" y="1365909"/>
                  <a:pt x="1400810" y="1365909"/>
                </a:cubicBezTo>
                <a:cubicBezTo>
                  <a:pt x="1539691" y="1365909"/>
                  <a:pt x="1615170" y="1536647"/>
                  <a:pt x="1748012" y="1540204"/>
                </a:cubicBezTo>
                <a:cubicBezTo>
                  <a:pt x="1769146" y="1540204"/>
                  <a:pt x="1778203" y="1572219"/>
                  <a:pt x="1778203" y="1597117"/>
                </a:cubicBezTo>
                <a:cubicBezTo>
                  <a:pt x="1778203" y="1629132"/>
                  <a:pt x="1757070" y="1632688"/>
                  <a:pt x="1735936" y="1636245"/>
                </a:cubicBezTo>
                <a:cubicBezTo>
                  <a:pt x="1702725" y="1639802"/>
                  <a:pt x="1666496" y="1597117"/>
                  <a:pt x="1624228" y="1657587"/>
                </a:cubicBezTo>
                <a:cubicBezTo>
                  <a:pt x="1702725" y="1693158"/>
                  <a:pt x="1784242" y="1728729"/>
                  <a:pt x="1781223" y="1849668"/>
                </a:cubicBezTo>
                <a:cubicBezTo>
                  <a:pt x="1781223" y="1881683"/>
                  <a:pt x="1814434" y="1895910"/>
                  <a:pt x="1838587" y="1903025"/>
                </a:cubicBezTo>
                <a:cubicBezTo>
                  <a:pt x="1880854" y="1917252"/>
                  <a:pt x="1914065" y="1938595"/>
                  <a:pt x="1938218" y="1984836"/>
                </a:cubicBezTo>
                <a:cubicBezTo>
                  <a:pt x="1938218" y="1995507"/>
                  <a:pt x="1938218" y="2002622"/>
                  <a:pt x="1938218" y="2013292"/>
                </a:cubicBezTo>
                <a:cubicBezTo>
                  <a:pt x="1932180" y="2123562"/>
                  <a:pt x="1871798" y="2120004"/>
                  <a:pt x="1805376" y="2102219"/>
                </a:cubicBezTo>
                <a:cubicBezTo>
                  <a:pt x="1726878" y="2080877"/>
                  <a:pt x="1648381" y="2038192"/>
                  <a:pt x="1563844" y="2077320"/>
                </a:cubicBezTo>
                <a:cubicBezTo>
                  <a:pt x="1681592" y="2130676"/>
                  <a:pt x="1811414" y="2134233"/>
                  <a:pt x="1920104" y="2208931"/>
                </a:cubicBezTo>
                <a:cubicBezTo>
                  <a:pt x="1515538" y="2223159"/>
                  <a:pt x="1159280" y="1984836"/>
                  <a:pt x="766792" y="1892353"/>
                </a:cubicBezTo>
                <a:cubicBezTo>
                  <a:pt x="778869" y="1952823"/>
                  <a:pt x="812080" y="1967051"/>
                  <a:pt x="839252" y="1974165"/>
                </a:cubicBezTo>
                <a:cubicBezTo>
                  <a:pt x="984170" y="2020407"/>
                  <a:pt x="1110974" y="2112891"/>
                  <a:pt x="1243816" y="2191146"/>
                </a:cubicBezTo>
                <a:cubicBezTo>
                  <a:pt x="1298160" y="2223159"/>
                  <a:pt x="1337410" y="2258731"/>
                  <a:pt x="1358543" y="2326314"/>
                </a:cubicBezTo>
                <a:cubicBezTo>
                  <a:pt x="1376658" y="2390340"/>
                  <a:pt x="1412888" y="2418796"/>
                  <a:pt x="1479310" y="2401012"/>
                </a:cubicBezTo>
                <a:cubicBezTo>
                  <a:pt x="1533654" y="2386784"/>
                  <a:pt x="1591018" y="2393898"/>
                  <a:pt x="1648381" y="2401012"/>
                </a:cubicBezTo>
                <a:cubicBezTo>
                  <a:pt x="1711782" y="2408126"/>
                  <a:pt x="1784242" y="2479267"/>
                  <a:pt x="1769146" y="2518395"/>
                </a:cubicBezTo>
                <a:cubicBezTo>
                  <a:pt x="1738956" y="2582422"/>
                  <a:pt x="1687630" y="2550408"/>
                  <a:pt x="1645361" y="2543294"/>
                </a:cubicBezTo>
                <a:cubicBezTo>
                  <a:pt x="1594036" y="2536181"/>
                  <a:pt x="1500444" y="2518395"/>
                  <a:pt x="1500444" y="2525509"/>
                </a:cubicBezTo>
                <a:cubicBezTo>
                  <a:pt x="1467232" y="2685576"/>
                  <a:pt x="1391754" y="2564636"/>
                  <a:pt x="1337410" y="2564636"/>
                </a:cubicBezTo>
                <a:cubicBezTo>
                  <a:pt x="1286084" y="2564636"/>
                  <a:pt x="1234759" y="2546851"/>
                  <a:pt x="1186452" y="2532623"/>
                </a:cubicBezTo>
                <a:cubicBezTo>
                  <a:pt x="1123051" y="2514837"/>
                  <a:pt x="1065688" y="2546851"/>
                  <a:pt x="1005304" y="2553965"/>
                </a:cubicBezTo>
                <a:cubicBezTo>
                  <a:pt x="950960" y="2561080"/>
                  <a:pt x="981150" y="2653563"/>
                  <a:pt x="947940" y="2692689"/>
                </a:cubicBezTo>
                <a:cubicBezTo>
                  <a:pt x="941903" y="2703362"/>
                  <a:pt x="935864" y="2703362"/>
                  <a:pt x="929826" y="2703362"/>
                </a:cubicBezTo>
                <a:cubicBezTo>
                  <a:pt x="911711" y="2980812"/>
                  <a:pt x="594701" y="2913227"/>
                  <a:pt x="594701" y="2923898"/>
                </a:cubicBezTo>
                <a:cubicBezTo>
                  <a:pt x="567529" y="2941684"/>
                  <a:pt x="534318" y="2899000"/>
                  <a:pt x="501108" y="2941684"/>
                </a:cubicBezTo>
                <a:cubicBezTo>
                  <a:pt x="643007" y="3137322"/>
                  <a:pt x="860386" y="3183563"/>
                  <a:pt x="1053610" y="3329402"/>
                </a:cubicBezTo>
                <a:cubicBezTo>
                  <a:pt x="893597" y="3379202"/>
                  <a:pt x="800002" y="3208463"/>
                  <a:pt x="682256" y="3229805"/>
                </a:cubicBezTo>
                <a:cubicBezTo>
                  <a:pt x="624893" y="3283162"/>
                  <a:pt x="796984" y="3368530"/>
                  <a:pt x="630932" y="3393429"/>
                </a:cubicBezTo>
                <a:cubicBezTo>
                  <a:pt x="703390" y="3439672"/>
                  <a:pt x="754716" y="3485914"/>
                  <a:pt x="806041" y="3539269"/>
                </a:cubicBezTo>
                <a:cubicBezTo>
                  <a:pt x="893597" y="3635309"/>
                  <a:pt x="911711" y="3699337"/>
                  <a:pt x="869444" y="3827390"/>
                </a:cubicBezTo>
                <a:cubicBezTo>
                  <a:pt x="842270" y="3912759"/>
                  <a:pt x="803022" y="3991015"/>
                  <a:pt x="839252" y="4090612"/>
                </a:cubicBezTo>
                <a:cubicBezTo>
                  <a:pt x="863405" y="4158196"/>
                  <a:pt x="854347" y="4204438"/>
                  <a:pt x="763774" y="4172424"/>
                </a:cubicBezTo>
                <a:cubicBezTo>
                  <a:pt x="667160" y="4140411"/>
                  <a:pt x="630932" y="4200882"/>
                  <a:pt x="655085" y="4321821"/>
                </a:cubicBezTo>
                <a:cubicBezTo>
                  <a:pt x="670179" y="4400076"/>
                  <a:pt x="655085" y="4424975"/>
                  <a:pt x="588662" y="4414305"/>
                </a:cubicBezTo>
                <a:cubicBezTo>
                  <a:pt x="516204" y="4403633"/>
                  <a:pt x="446764" y="4353835"/>
                  <a:pt x="356189" y="4378734"/>
                </a:cubicBezTo>
                <a:cubicBezTo>
                  <a:pt x="428648" y="4521016"/>
                  <a:pt x="582626" y="4478331"/>
                  <a:pt x="667160" y="4613499"/>
                </a:cubicBezTo>
                <a:cubicBezTo>
                  <a:pt x="567529" y="4613499"/>
                  <a:pt x="489031" y="4613499"/>
                  <a:pt x="416573" y="4585042"/>
                </a:cubicBezTo>
                <a:cubicBezTo>
                  <a:pt x="386381" y="4574373"/>
                  <a:pt x="353170" y="4560144"/>
                  <a:pt x="335056" y="4602828"/>
                </a:cubicBezTo>
                <a:cubicBezTo>
                  <a:pt x="313920" y="4652628"/>
                  <a:pt x="356189" y="4670412"/>
                  <a:pt x="380342" y="4677526"/>
                </a:cubicBezTo>
                <a:cubicBezTo>
                  <a:pt x="449784" y="4702425"/>
                  <a:pt x="504126" y="4759339"/>
                  <a:pt x="564510" y="4805580"/>
                </a:cubicBezTo>
                <a:cubicBezTo>
                  <a:pt x="694332" y="4905177"/>
                  <a:pt x="836233" y="4990547"/>
                  <a:pt x="944922" y="5154171"/>
                </a:cubicBezTo>
                <a:cubicBezTo>
                  <a:pt x="809060" y="5111487"/>
                  <a:pt x="706410" y="5011889"/>
                  <a:pt x="576586" y="4994104"/>
                </a:cubicBezTo>
                <a:cubicBezTo>
                  <a:pt x="688296" y="5143500"/>
                  <a:pt x="830194" y="5243097"/>
                  <a:pt x="963036" y="5353367"/>
                </a:cubicBezTo>
                <a:cubicBezTo>
                  <a:pt x="1002286" y="5385379"/>
                  <a:pt x="1041534" y="5406721"/>
                  <a:pt x="1047572" y="5474306"/>
                </a:cubicBezTo>
                <a:cubicBezTo>
                  <a:pt x="1065688" y="5605917"/>
                  <a:pt x="1113992" y="5712629"/>
                  <a:pt x="1222682" y="5769542"/>
                </a:cubicBezTo>
                <a:cubicBezTo>
                  <a:pt x="1222682" y="5769542"/>
                  <a:pt x="1216644" y="5790884"/>
                  <a:pt x="1213626" y="5801555"/>
                </a:cubicBezTo>
                <a:cubicBezTo>
                  <a:pt x="1147203" y="5805112"/>
                  <a:pt x="1095878" y="5726858"/>
                  <a:pt x="1014361" y="5755314"/>
                </a:cubicBezTo>
                <a:cubicBezTo>
                  <a:pt x="1095878" y="5862025"/>
                  <a:pt x="1162298" y="5954508"/>
                  <a:pt x="1274008" y="6004307"/>
                </a:cubicBezTo>
                <a:cubicBezTo>
                  <a:pt x="1364582" y="6043434"/>
                  <a:pt x="1476290" y="6068335"/>
                  <a:pt x="1542711" y="6196388"/>
                </a:cubicBezTo>
                <a:cubicBezTo>
                  <a:pt x="1467232" y="6221287"/>
                  <a:pt x="1409868" y="6189274"/>
                  <a:pt x="1352504" y="6167932"/>
                </a:cubicBezTo>
                <a:cubicBezTo>
                  <a:pt x="1264950" y="6132361"/>
                  <a:pt x="1177395" y="6093234"/>
                  <a:pt x="1089840" y="6057663"/>
                </a:cubicBezTo>
                <a:cubicBezTo>
                  <a:pt x="1056628" y="6043434"/>
                  <a:pt x="1020400" y="6036320"/>
                  <a:pt x="999266" y="6100347"/>
                </a:cubicBezTo>
                <a:cubicBezTo>
                  <a:pt x="1110974" y="6114575"/>
                  <a:pt x="1177395" y="6199945"/>
                  <a:pt x="1246836" y="6281757"/>
                </a:cubicBezTo>
                <a:cubicBezTo>
                  <a:pt x="1286084" y="6327999"/>
                  <a:pt x="1319295" y="6388469"/>
                  <a:pt x="1388735" y="6367127"/>
                </a:cubicBezTo>
                <a:cubicBezTo>
                  <a:pt x="1424964" y="6356456"/>
                  <a:pt x="1449118" y="6388469"/>
                  <a:pt x="1446099" y="6431153"/>
                </a:cubicBezTo>
                <a:cubicBezTo>
                  <a:pt x="1431002" y="6580550"/>
                  <a:pt x="1518558" y="6630349"/>
                  <a:pt x="1609132" y="6658805"/>
                </a:cubicBezTo>
                <a:cubicBezTo>
                  <a:pt x="1741974" y="6701489"/>
                  <a:pt x="1859720" y="6786859"/>
                  <a:pt x="1983504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291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8476B926-059A-7311-9E32-C9EF304BF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pic>
        <p:nvPicPr>
          <p:cNvPr id="5" name="Substituent conținut 4">
            <a:extLst>
              <a:ext uri="{FF2B5EF4-FFF2-40B4-BE49-F238E27FC236}">
                <a16:creationId xmlns:a16="http://schemas.microsoft.com/office/drawing/2014/main" id="{A8D0C130-5BDF-E735-44B8-4A058A044A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34" y="365125"/>
            <a:ext cx="10640366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936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813D0C3F-8EEF-E1C5-E893-5C167BE3A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771"/>
            <a:ext cx="10515600" cy="1182321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Figure 1. Conceptual model of comparative positioning of destinations</a:t>
            </a:r>
            <a:endParaRPr lang="ro-RO" dirty="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528F7C20-F95F-764C-3FF3-EE039189B3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266092"/>
            <a:ext cx="10134600" cy="3959051"/>
          </a:xfrm>
          <a:prstGeom prst="rect">
            <a:avLst/>
          </a:prstGeom>
        </p:spPr>
      </p:pic>
      <p:sp>
        <p:nvSpPr>
          <p:cNvPr id="6" name="CasetăText 5">
            <a:extLst>
              <a:ext uri="{FF2B5EF4-FFF2-40B4-BE49-F238E27FC236}">
                <a16:creationId xmlns:a16="http://schemas.microsoft.com/office/drawing/2014/main" id="{59DDD790-2688-644E-18F4-1EF7C81137CC}"/>
              </a:ext>
            </a:extLst>
          </p:cNvPr>
          <p:cNvSpPr txBox="1"/>
          <p:nvPr/>
        </p:nvSpPr>
        <p:spPr>
          <a:xfrm>
            <a:off x="140677" y="4740980"/>
            <a:ext cx="11656088" cy="2033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buNone/>
            </a:pPr>
            <a:endParaRPr lang="en-US" sz="1800" i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Source: own elaboration based on data from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Romsilva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Hungarian Tourism Agency (2022) and European Commission (2022)</a:t>
            </a:r>
            <a:endParaRPr lang="ro-RO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algn="just">
              <a:lnSpc>
                <a:spcPct val="150000"/>
              </a:lnSpc>
              <a:buNone/>
            </a:pPr>
            <a:r>
              <a:rPr lang="en-US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model highlights the relative positioning of Romania and Hungary on the hunting tourism market in Central Europe, using two synthetic dimensions: the price level and the perceived value of the experience.</a:t>
            </a:r>
            <a:endParaRPr lang="ro-RO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710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8C80AF22-1A52-2759-7219-36E16EECD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772" y="-152780"/>
            <a:ext cx="10515600" cy="1325563"/>
          </a:xfrm>
        </p:spPr>
        <p:txBody>
          <a:bodyPr>
            <a:normAutofit/>
          </a:bodyPr>
          <a:lstStyle/>
          <a:p>
            <a:r>
              <a:rPr lang="en-US" altLang="ro-RO" sz="3100" b="1" dirty="0">
                <a:latin typeface="Arial" panose="020B0604020202020204" pitchFamily="34" charset="0"/>
                <a:ea typeface="Times New Roman" panose="02020603050405020304" pitchFamily="18" charset="0"/>
              </a:rPr>
              <a:t>Table 8:HUNGARY–ROMANIA COMPARATIVE TABLE</a:t>
            </a:r>
            <a:endParaRPr lang="ro-RO" dirty="0"/>
          </a:p>
        </p:txBody>
      </p:sp>
      <p:graphicFrame>
        <p:nvGraphicFramePr>
          <p:cNvPr id="4" name="Substituent conținut 3">
            <a:extLst>
              <a:ext uri="{FF2B5EF4-FFF2-40B4-BE49-F238E27FC236}">
                <a16:creationId xmlns:a16="http://schemas.microsoft.com/office/drawing/2014/main" id="{AC074C82-3521-5BD4-7FD3-C27D5917DA8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6805538"/>
              </p:ext>
            </p:extLst>
          </p:nvPr>
        </p:nvGraphicFramePr>
        <p:xfrm>
          <a:off x="1877961" y="1592825"/>
          <a:ext cx="7713891" cy="34930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1297">
                  <a:extLst>
                    <a:ext uri="{9D8B030D-6E8A-4147-A177-3AD203B41FA5}">
                      <a16:colId xmlns:a16="http://schemas.microsoft.com/office/drawing/2014/main" val="1334113243"/>
                    </a:ext>
                  </a:extLst>
                </a:gridCol>
                <a:gridCol w="2571297">
                  <a:extLst>
                    <a:ext uri="{9D8B030D-6E8A-4147-A177-3AD203B41FA5}">
                      <a16:colId xmlns:a16="http://schemas.microsoft.com/office/drawing/2014/main" val="588580458"/>
                    </a:ext>
                  </a:extLst>
                </a:gridCol>
                <a:gridCol w="2571297">
                  <a:extLst>
                    <a:ext uri="{9D8B030D-6E8A-4147-A177-3AD203B41FA5}">
                      <a16:colId xmlns:a16="http://schemas.microsoft.com/office/drawing/2014/main" val="2755494267"/>
                    </a:ext>
                  </a:extLst>
                </a:gridCol>
              </a:tblGrid>
              <a:tr h="37401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Analyzed size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Hungary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Romania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68907745"/>
                  </a:ext>
                </a:extLst>
              </a:tr>
              <a:tr h="79033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</a:rPr>
                        <a:t>Status in tourism policies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Strategic tourism product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Secondary activity, regulated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407673"/>
                  </a:ext>
                </a:extLst>
              </a:tr>
              <a:tr h="79033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Institutional coordination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Centralized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Fragmented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2085046"/>
                  </a:ext>
                </a:extLst>
              </a:tr>
              <a:tr h="37401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International promotion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State-backed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Limited, decentralized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9719711"/>
                  </a:ext>
                </a:extLst>
              </a:tr>
              <a:tr h="37401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Taxation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Stable, favorable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High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00488548"/>
                  </a:ext>
                </a:extLst>
              </a:tr>
              <a:tr h="790330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Integration with rural development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>
                          <a:effectLst/>
                        </a:rPr>
                        <a:t>High</a:t>
                      </a:r>
                      <a:endParaRPr lang="ro-RO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Aft>
                          <a:spcPts val="1000"/>
                        </a:spcAft>
                        <a:buNone/>
                      </a:pPr>
                      <a:r>
                        <a:rPr lang="en-US" sz="1200" dirty="0">
                          <a:effectLst/>
                        </a:rPr>
                        <a:t>Partial</a:t>
                      </a:r>
                      <a:endParaRPr lang="ro-RO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9362375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3030AA55-5DD2-5109-9EB0-D021B33A5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628" y="939108"/>
            <a:ext cx="10353151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ro-RO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Public policies in hunting tourism – Hungary–Romania comparison</a:t>
            </a:r>
            <a:endParaRPr kumimoji="0" lang="en-US" altLang="ro-RO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ea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ro-RO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en-US" altLang="ro-RO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</a:t>
            </a:r>
            <a:endParaRPr kumimoji="0" lang="en-US" altLang="ro-R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CasetăText 6">
            <a:extLst>
              <a:ext uri="{FF2B5EF4-FFF2-40B4-BE49-F238E27FC236}">
                <a16:creationId xmlns:a16="http://schemas.microsoft.com/office/drawing/2014/main" id="{2332C95E-0A7A-64BC-B8E6-F359034AC825}"/>
              </a:ext>
            </a:extLst>
          </p:cNvPr>
          <p:cNvSpPr txBox="1"/>
          <p:nvPr/>
        </p:nvSpPr>
        <p:spPr>
          <a:xfrm>
            <a:off x="359119" y="5485436"/>
            <a:ext cx="105156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b="1" dirty="0"/>
              <a:t>Key Finding</a:t>
            </a:r>
          </a:p>
          <a:p>
            <a:pPr>
              <a:buNone/>
            </a:pPr>
            <a:r>
              <a:rPr lang="en-US" dirty="0"/>
              <a:t>🇭🇺 Hungary treats hunting tourism as a strategic tourism product.</a:t>
            </a:r>
          </a:p>
          <a:p>
            <a:pPr>
              <a:buNone/>
            </a:pPr>
            <a:r>
              <a:rPr lang="en-US" dirty="0"/>
              <a:t>🇷🇴 Romania focuses primarily on regulation and resource management.</a:t>
            </a:r>
          </a:p>
          <a:p>
            <a:pPr>
              <a:buNone/>
            </a:pPr>
            <a:r>
              <a:rPr lang="en-US" dirty="0"/>
              <a:t>➡️ This difference strongly influences competitiveness and international visibility.</a:t>
            </a:r>
          </a:p>
        </p:txBody>
      </p:sp>
    </p:spTree>
    <p:extLst>
      <p:ext uri="{BB962C8B-B14F-4D97-AF65-F5344CB8AC3E}">
        <p14:creationId xmlns:p14="http://schemas.microsoft.com/office/powerpoint/2010/main" val="2655491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8875B85D-EDF8-5DED-5FFD-0768C4344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7026" y="-216140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/>
              <a:t>SERVQUAL Assessment of Hunting Tourism in Romania </a:t>
            </a:r>
            <a:endParaRPr lang="ro-RO" sz="3600" dirty="0"/>
          </a:p>
        </p:txBody>
      </p:sp>
      <p:graphicFrame>
        <p:nvGraphicFramePr>
          <p:cNvPr id="4" name="Substituent conținut 3">
            <a:extLst>
              <a:ext uri="{FF2B5EF4-FFF2-40B4-BE49-F238E27FC236}">
                <a16:creationId xmlns:a16="http://schemas.microsoft.com/office/drawing/2014/main" id="{6B651030-80E5-0A0E-994B-158F729C1AE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6660013"/>
              </p:ext>
            </p:extLst>
          </p:nvPr>
        </p:nvGraphicFramePr>
        <p:xfrm>
          <a:off x="260008" y="706300"/>
          <a:ext cx="7652657" cy="57050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Substituent conținut 3">
            <a:extLst>
              <a:ext uri="{FF2B5EF4-FFF2-40B4-BE49-F238E27FC236}">
                <a16:creationId xmlns:a16="http://schemas.microsoft.com/office/drawing/2014/main" id="{EF067471-F39E-9517-0FBE-F4BFFB6E78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8183837"/>
              </p:ext>
            </p:extLst>
          </p:nvPr>
        </p:nvGraphicFramePr>
        <p:xfrm>
          <a:off x="8583717" y="706300"/>
          <a:ext cx="3608283" cy="3763804"/>
        </p:xfrm>
        <a:graphic>
          <a:graphicData uri="http://schemas.openxmlformats.org/drawingml/2006/table">
            <a:tbl>
              <a:tblPr firstRow="1" bandRow="1">
                <a:solidFill>
                  <a:srgbClr val="F2F2F2">
                    <a:alpha val="45098"/>
                  </a:srgbClr>
                </a:solidFill>
              </a:tblPr>
              <a:tblGrid>
                <a:gridCol w="2433763">
                  <a:extLst>
                    <a:ext uri="{9D8B030D-6E8A-4147-A177-3AD203B41FA5}">
                      <a16:colId xmlns:a16="http://schemas.microsoft.com/office/drawing/2014/main" val="1971666295"/>
                    </a:ext>
                  </a:extLst>
                </a:gridCol>
                <a:gridCol w="1174520">
                  <a:extLst>
                    <a:ext uri="{9D8B030D-6E8A-4147-A177-3AD203B41FA5}">
                      <a16:colId xmlns:a16="http://schemas.microsoft.com/office/drawing/2014/main" val="2714122826"/>
                    </a:ext>
                  </a:extLst>
                </a:gridCol>
              </a:tblGrid>
              <a:tr h="67623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200" b="0" cap="none" spc="0" dirty="0" err="1">
                          <a:solidFill>
                            <a:schemeClr val="bg1"/>
                          </a:solidFill>
                        </a:rPr>
                        <a:t>Dimension</a:t>
                      </a:r>
                      <a:endParaRPr lang="ro-RO" sz="1200" b="0" cap="none" spc="0" dirty="0">
                        <a:solidFill>
                          <a:schemeClr val="bg1"/>
                        </a:solidFill>
                      </a:endParaRPr>
                    </a:p>
                  </a:txBody>
                  <a:tcPr marL="229425" marR="229425" marT="229425" marB="11471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200" b="0" cap="none" spc="0">
                          <a:solidFill>
                            <a:schemeClr val="bg1"/>
                          </a:solidFill>
                        </a:rPr>
                        <a:t>Gap</a:t>
                      </a:r>
                    </a:p>
                  </a:txBody>
                  <a:tcPr marL="229425" marR="229425" marT="229425" marB="114712" anchor="ctr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noFill/>
                      <a:prstDash val="solid"/>
                    </a:lnT>
                    <a:lnB w="38100" cmpd="sng">
                      <a:noFill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3368662"/>
                  </a:ext>
                </a:extLst>
              </a:tr>
              <a:tr h="6175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200" cap="none" spc="0">
                          <a:solidFill>
                            <a:schemeClr val="tx1"/>
                          </a:solidFill>
                        </a:rPr>
                        <a:t>Tangibility</a:t>
                      </a:r>
                    </a:p>
                  </a:txBody>
                  <a:tcPr marL="229425" marR="229425" marT="229425" marB="1147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B>
                    <a:solidFill>
                      <a:srgbClr val="F2F2F2">
                        <a:alpha val="4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200" cap="none" spc="0" dirty="0">
                          <a:solidFill>
                            <a:schemeClr val="tx1"/>
                          </a:solidFill>
                        </a:rPr>
                        <a:t>-0.8</a:t>
                      </a:r>
                    </a:p>
                  </a:txBody>
                  <a:tcPr marL="229425" marR="229425" marT="229425" marB="1147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B>
                    <a:solidFill>
                      <a:srgbClr val="F2F2F2">
                        <a:alpha val="4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012842"/>
                  </a:ext>
                </a:extLst>
              </a:tr>
              <a:tr h="6175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200" cap="none" spc="0" dirty="0" err="1">
                          <a:solidFill>
                            <a:schemeClr val="tx1"/>
                          </a:solidFill>
                        </a:rPr>
                        <a:t>Reliability</a:t>
                      </a:r>
                      <a:endParaRPr lang="ro-RO" sz="1200" cap="none" spc="0" dirty="0">
                        <a:solidFill>
                          <a:schemeClr val="tx1"/>
                        </a:solidFill>
                      </a:endParaRPr>
                    </a:p>
                  </a:txBody>
                  <a:tcPr marL="229425" marR="229425" marT="229425" marB="1147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FBFBF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200" cap="none" spc="0">
                          <a:solidFill>
                            <a:schemeClr val="tx1"/>
                          </a:solidFill>
                        </a:rPr>
                        <a:t>-0.7</a:t>
                      </a:r>
                    </a:p>
                  </a:txBody>
                  <a:tcPr marL="229425" marR="229425" marT="229425" marB="1147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FBFBF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498917"/>
                  </a:ext>
                </a:extLst>
              </a:tr>
              <a:tr h="6175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200" cap="none" spc="0">
                          <a:solidFill>
                            <a:schemeClr val="tx1"/>
                          </a:solidFill>
                        </a:rPr>
                        <a:t>Responsiveness</a:t>
                      </a:r>
                    </a:p>
                  </a:txBody>
                  <a:tcPr marL="229425" marR="229425" marT="229425" marB="1147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B>
                    <a:solidFill>
                      <a:srgbClr val="F2F2F2">
                        <a:alpha val="4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200" cap="none" spc="0">
                          <a:solidFill>
                            <a:schemeClr val="tx1"/>
                          </a:solidFill>
                        </a:rPr>
                        <a:t>-0.5</a:t>
                      </a:r>
                    </a:p>
                  </a:txBody>
                  <a:tcPr marL="229425" marR="229425" marT="229425" marB="1147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B>
                    <a:solidFill>
                      <a:srgbClr val="F2F2F2">
                        <a:alpha val="4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5485239"/>
                  </a:ext>
                </a:extLst>
              </a:tr>
              <a:tr h="6175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200" cap="none" spc="0">
                          <a:solidFill>
                            <a:schemeClr val="tx1"/>
                          </a:solidFill>
                        </a:rPr>
                        <a:t>Professionalism</a:t>
                      </a:r>
                    </a:p>
                  </a:txBody>
                  <a:tcPr marL="229425" marR="229425" marT="229425" marB="1147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FBFBF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200" cap="none" spc="0">
                          <a:solidFill>
                            <a:schemeClr val="tx1"/>
                          </a:solidFill>
                        </a:rPr>
                        <a:t>-0.5</a:t>
                      </a:r>
                    </a:p>
                  </a:txBody>
                  <a:tcPr marL="229425" marR="229425" marT="229425" marB="1147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BFBFBF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977694"/>
                  </a:ext>
                </a:extLst>
              </a:tr>
              <a:tr h="61751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200" cap="none" spc="0">
                          <a:solidFill>
                            <a:schemeClr val="tx1"/>
                          </a:solidFill>
                        </a:rPr>
                        <a:t>Empathy</a:t>
                      </a:r>
                    </a:p>
                  </a:txBody>
                  <a:tcPr marL="229425" marR="229425" marT="229425" marB="1147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F2F2F2">
                        <a:alpha val="4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o-RO" sz="1200" cap="none" spc="0" dirty="0">
                          <a:solidFill>
                            <a:schemeClr val="tx1"/>
                          </a:solidFill>
                        </a:rPr>
                        <a:t>-0.8</a:t>
                      </a:r>
                    </a:p>
                  </a:txBody>
                  <a:tcPr marL="229425" marR="229425" marT="229425" marB="114712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rgbClr val="F2F2F2">
                        <a:alpha val="45098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9781024"/>
                  </a:ext>
                </a:extLst>
              </a:tr>
            </a:tbl>
          </a:graphicData>
        </a:graphic>
      </p:graphicFrame>
      <p:sp>
        <p:nvSpPr>
          <p:cNvPr id="6" name="CasetăText 5">
            <a:extLst>
              <a:ext uri="{FF2B5EF4-FFF2-40B4-BE49-F238E27FC236}">
                <a16:creationId xmlns:a16="http://schemas.microsoft.com/office/drawing/2014/main" id="{E280E250-0F85-C0F9-EBE9-BF9C6228ED1A}"/>
              </a:ext>
            </a:extLst>
          </p:cNvPr>
          <p:cNvSpPr txBox="1"/>
          <p:nvPr/>
        </p:nvSpPr>
        <p:spPr>
          <a:xfrm>
            <a:off x="8632723" y="6042026"/>
            <a:ext cx="331101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o-RO" b="1" dirty="0" err="1">
                <a:solidFill>
                  <a:schemeClr val="accent6">
                    <a:lumMod val="40000"/>
                    <a:lumOff val="60000"/>
                  </a:schemeClr>
                </a:solidFill>
                <a:highlight>
                  <a:srgbClr val="800080"/>
                </a:highlight>
              </a:rPr>
              <a:t>Average</a:t>
            </a:r>
            <a:r>
              <a:rPr lang="ro-RO" b="1" dirty="0">
                <a:solidFill>
                  <a:schemeClr val="accent6">
                    <a:lumMod val="40000"/>
                    <a:lumOff val="60000"/>
                  </a:schemeClr>
                </a:solidFill>
                <a:highlight>
                  <a:srgbClr val="800080"/>
                </a:highlight>
              </a:rPr>
              <a:t> = -0.66</a:t>
            </a:r>
          </a:p>
        </p:txBody>
      </p:sp>
      <p:sp>
        <p:nvSpPr>
          <p:cNvPr id="7" name="Dreptunghi: colțuri rotunjite 6">
            <a:extLst>
              <a:ext uri="{FF2B5EF4-FFF2-40B4-BE49-F238E27FC236}">
                <a16:creationId xmlns:a16="http://schemas.microsoft.com/office/drawing/2014/main" id="{0D66A8F5-6379-E671-0385-C1D1D8558222}"/>
              </a:ext>
            </a:extLst>
          </p:cNvPr>
          <p:cNvSpPr/>
          <p:nvPr/>
        </p:nvSpPr>
        <p:spPr>
          <a:xfrm>
            <a:off x="14138787" y="6528619"/>
            <a:ext cx="1101213" cy="98323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60062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D11FD0E-2D27-4A5A-949D-222E61ECBC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BC8109F-B452-45EE-8BB3-65433C0396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68100" y="-1"/>
            <a:ext cx="10423900" cy="5920155"/>
          </a:xfrm>
          <a:custGeom>
            <a:avLst/>
            <a:gdLst>
              <a:gd name="connsiteX0" fmla="*/ 10423900 w 10423900"/>
              <a:gd name="connsiteY0" fmla="*/ 0 h 5491534"/>
              <a:gd name="connsiteX1" fmla="*/ 3493157 w 10423900"/>
              <a:gd name="connsiteY1" fmla="*/ 0 h 5491534"/>
              <a:gd name="connsiteX2" fmla="*/ 3493018 w 10423900"/>
              <a:gd name="connsiteY2" fmla="*/ 31 h 5491534"/>
              <a:gd name="connsiteX3" fmla="*/ 3245493 w 10423900"/>
              <a:gd name="connsiteY3" fmla="*/ 104839 h 5491534"/>
              <a:gd name="connsiteX4" fmla="*/ 4434802 w 10423900"/>
              <a:gd name="connsiteY4" fmla="*/ 284558 h 5491534"/>
              <a:gd name="connsiteX5" fmla="*/ 4011937 w 10423900"/>
              <a:gd name="connsiteY5" fmla="*/ 395559 h 5491534"/>
              <a:gd name="connsiteX6" fmla="*/ 3573213 w 10423900"/>
              <a:gd name="connsiteY6" fmla="*/ 474847 h 5491534"/>
              <a:gd name="connsiteX7" fmla="*/ 3097489 w 10423900"/>
              <a:gd name="connsiteY7" fmla="*/ 532990 h 5491534"/>
              <a:gd name="connsiteX8" fmla="*/ 2664052 w 10423900"/>
              <a:gd name="connsiteY8" fmla="*/ 649279 h 5491534"/>
              <a:gd name="connsiteX9" fmla="*/ 3795218 w 10423900"/>
              <a:gd name="connsiteY9" fmla="*/ 696852 h 5491534"/>
              <a:gd name="connsiteX10" fmla="*/ 3208492 w 10423900"/>
              <a:gd name="connsiteY10" fmla="*/ 802568 h 5491534"/>
              <a:gd name="connsiteX11" fmla="*/ 2727483 w 10423900"/>
              <a:gd name="connsiteY11" fmla="*/ 939999 h 5491534"/>
              <a:gd name="connsiteX12" fmla="*/ 2389190 w 10423900"/>
              <a:gd name="connsiteY12" fmla="*/ 1003429 h 5491534"/>
              <a:gd name="connsiteX13" fmla="*/ 2029754 w 10423900"/>
              <a:gd name="connsiteY13" fmla="*/ 1019287 h 5491534"/>
              <a:gd name="connsiteX14" fmla="*/ 1945181 w 10423900"/>
              <a:gd name="connsiteY14" fmla="*/ 1119716 h 5491534"/>
              <a:gd name="connsiteX15" fmla="*/ 2056184 w 10423900"/>
              <a:gd name="connsiteY15" fmla="*/ 1225434 h 5491534"/>
              <a:gd name="connsiteX16" fmla="*/ 2225329 w 10423900"/>
              <a:gd name="connsiteY16" fmla="*/ 1236004 h 5491534"/>
              <a:gd name="connsiteX17" fmla="*/ 3234920 w 10423900"/>
              <a:gd name="connsiteY17" fmla="*/ 1262435 h 5491534"/>
              <a:gd name="connsiteX18" fmla="*/ 0 w 10423900"/>
              <a:gd name="connsiteY18" fmla="*/ 1495009 h 5491534"/>
              <a:gd name="connsiteX19" fmla="*/ 438724 w 10423900"/>
              <a:gd name="connsiteY19" fmla="*/ 1637728 h 5491534"/>
              <a:gd name="connsiteX20" fmla="*/ 586726 w 10423900"/>
              <a:gd name="connsiteY20" fmla="*/ 2028877 h 5491534"/>
              <a:gd name="connsiteX21" fmla="*/ 1125878 w 10423900"/>
              <a:gd name="connsiteY21" fmla="*/ 2250882 h 5491534"/>
              <a:gd name="connsiteX22" fmla="*/ 1474744 w 10423900"/>
              <a:gd name="connsiteY22" fmla="*/ 2330169 h 5491534"/>
              <a:gd name="connsiteX23" fmla="*/ 2272901 w 10423900"/>
              <a:gd name="connsiteY23" fmla="*/ 2446458 h 5491534"/>
              <a:gd name="connsiteX24" fmla="*/ 2389190 w 10423900"/>
              <a:gd name="connsiteY24" fmla="*/ 2636747 h 5491534"/>
              <a:gd name="connsiteX25" fmla="*/ 2489621 w 10423900"/>
              <a:gd name="connsiteY25" fmla="*/ 2848179 h 5491534"/>
              <a:gd name="connsiteX26" fmla="*/ 2701053 w 10423900"/>
              <a:gd name="connsiteY26" fmla="*/ 2985611 h 5491534"/>
              <a:gd name="connsiteX27" fmla="*/ 1057165 w 10423900"/>
              <a:gd name="connsiteY27" fmla="*/ 2964468 h 5491534"/>
              <a:gd name="connsiteX28" fmla="*/ 2912485 w 10423900"/>
              <a:gd name="connsiteY28" fmla="*/ 3408477 h 5491534"/>
              <a:gd name="connsiteX29" fmla="*/ 2748626 w 10423900"/>
              <a:gd name="connsiteY29" fmla="*/ 3582909 h 5491534"/>
              <a:gd name="connsiteX30" fmla="*/ 3763503 w 10423900"/>
              <a:gd name="connsiteY30" fmla="*/ 3820771 h 5491534"/>
              <a:gd name="connsiteX31" fmla="*/ 3219063 w 10423900"/>
              <a:gd name="connsiteY31" fmla="*/ 3847199 h 5491534"/>
              <a:gd name="connsiteX32" fmla="*/ 6385269 w 10423900"/>
              <a:gd name="connsiteY32" fmla="*/ 4840933 h 5491534"/>
              <a:gd name="connsiteX33" fmla="*/ 10285854 w 10423900"/>
              <a:gd name="connsiteY33" fmla="*/ 5471118 h 5491534"/>
              <a:gd name="connsiteX34" fmla="*/ 10423900 w 10423900"/>
              <a:gd name="connsiteY34" fmla="*/ 5491534 h 54915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0423900" h="5491534">
                <a:moveTo>
                  <a:pt x="10423900" y="0"/>
                </a:moveTo>
                <a:lnTo>
                  <a:pt x="3493157" y="0"/>
                </a:lnTo>
                <a:lnTo>
                  <a:pt x="3493018" y="31"/>
                </a:lnTo>
                <a:cubicBezTo>
                  <a:pt x="3414969" y="12668"/>
                  <a:pt x="3328744" y="21588"/>
                  <a:pt x="3245493" y="104839"/>
                </a:cubicBezTo>
                <a:cubicBezTo>
                  <a:pt x="3668357" y="162984"/>
                  <a:pt x="4075366" y="51981"/>
                  <a:pt x="4434802" y="284558"/>
                </a:cubicBezTo>
                <a:cubicBezTo>
                  <a:pt x="4302656" y="400846"/>
                  <a:pt x="4154654" y="374416"/>
                  <a:pt x="4011937" y="395559"/>
                </a:cubicBezTo>
                <a:cubicBezTo>
                  <a:pt x="3863934" y="416704"/>
                  <a:pt x="3721217" y="453704"/>
                  <a:pt x="3573213" y="474847"/>
                </a:cubicBezTo>
                <a:cubicBezTo>
                  <a:pt x="3414639" y="501275"/>
                  <a:pt x="3256063" y="506562"/>
                  <a:pt x="3097489" y="532990"/>
                </a:cubicBezTo>
                <a:cubicBezTo>
                  <a:pt x="2965345" y="554135"/>
                  <a:pt x="2822627" y="517133"/>
                  <a:pt x="2664052" y="649279"/>
                </a:cubicBezTo>
                <a:cubicBezTo>
                  <a:pt x="3055203" y="744424"/>
                  <a:pt x="3409352" y="601706"/>
                  <a:pt x="3795218" y="696852"/>
                </a:cubicBezTo>
                <a:cubicBezTo>
                  <a:pt x="3567928" y="781425"/>
                  <a:pt x="3382924" y="754995"/>
                  <a:pt x="3208492" y="802568"/>
                </a:cubicBezTo>
                <a:cubicBezTo>
                  <a:pt x="3049916" y="850140"/>
                  <a:pt x="2859627" y="797282"/>
                  <a:pt x="2727483" y="939999"/>
                </a:cubicBezTo>
                <a:cubicBezTo>
                  <a:pt x="2627052" y="1051000"/>
                  <a:pt x="2521336" y="1066858"/>
                  <a:pt x="2389190" y="1003429"/>
                </a:cubicBezTo>
                <a:cubicBezTo>
                  <a:pt x="2272901" y="945284"/>
                  <a:pt x="2146043" y="961142"/>
                  <a:pt x="2029754" y="1019287"/>
                </a:cubicBezTo>
                <a:cubicBezTo>
                  <a:pt x="1987468" y="1040430"/>
                  <a:pt x="1945181" y="1066858"/>
                  <a:pt x="1945181" y="1119716"/>
                </a:cubicBezTo>
                <a:cubicBezTo>
                  <a:pt x="1945181" y="1193719"/>
                  <a:pt x="1998039" y="1214862"/>
                  <a:pt x="2056184" y="1225434"/>
                </a:cubicBezTo>
                <a:cubicBezTo>
                  <a:pt x="2109042" y="1236004"/>
                  <a:pt x="2172471" y="1246577"/>
                  <a:pt x="2225329" y="1236004"/>
                </a:cubicBezTo>
                <a:cubicBezTo>
                  <a:pt x="2563622" y="1177861"/>
                  <a:pt x="2896629" y="1273005"/>
                  <a:pt x="3234920" y="1262435"/>
                </a:cubicBezTo>
                <a:cubicBezTo>
                  <a:pt x="2172471" y="1489724"/>
                  <a:pt x="1099450" y="1415723"/>
                  <a:pt x="0" y="1495009"/>
                </a:cubicBezTo>
                <a:cubicBezTo>
                  <a:pt x="142717" y="1653583"/>
                  <a:pt x="327721" y="1521439"/>
                  <a:pt x="438724" y="1637728"/>
                </a:cubicBezTo>
                <a:cubicBezTo>
                  <a:pt x="333006" y="1880875"/>
                  <a:pt x="375293" y="2013020"/>
                  <a:pt x="586726" y="2028877"/>
                </a:cubicBezTo>
                <a:cubicBezTo>
                  <a:pt x="792873" y="2044734"/>
                  <a:pt x="1014877" y="1960161"/>
                  <a:pt x="1125878" y="2250882"/>
                </a:cubicBezTo>
                <a:cubicBezTo>
                  <a:pt x="1157593" y="2340740"/>
                  <a:pt x="1353170" y="2314312"/>
                  <a:pt x="1474744" y="2330169"/>
                </a:cubicBezTo>
                <a:cubicBezTo>
                  <a:pt x="1739034" y="2367170"/>
                  <a:pt x="2019183" y="2330169"/>
                  <a:pt x="2272901" y="2446458"/>
                </a:cubicBezTo>
                <a:cubicBezTo>
                  <a:pt x="2373332" y="2488744"/>
                  <a:pt x="2442048" y="2520459"/>
                  <a:pt x="2389190" y="2636747"/>
                </a:cubicBezTo>
                <a:cubicBezTo>
                  <a:pt x="2336332" y="2758321"/>
                  <a:pt x="2405048" y="2800607"/>
                  <a:pt x="2489621" y="2848179"/>
                </a:cubicBezTo>
                <a:cubicBezTo>
                  <a:pt x="2553051" y="2885180"/>
                  <a:pt x="2648195" y="2874609"/>
                  <a:pt x="2701053" y="2985611"/>
                </a:cubicBezTo>
                <a:cubicBezTo>
                  <a:pt x="2146043" y="2969753"/>
                  <a:pt x="1606888" y="2879895"/>
                  <a:pt x="1057165" y="2964468"/>
                </a:cubicBezTo>
                <a:cubicBezTo>
                  <a:pt x="1659748" y="3175900"/>
                  <a:pt x="2320474" y="3165328"/>
                  <a:pt x="2912485" y="3408477"/>
                </a:cubicBezTo>
                <a:cubicBezTo>
                  <a:pt x="2891342" y="3493050"/>
                  <a:pt x="2753911" y="3456048"/>
                  <a:pt x="2748626" y="3582909"/>
                </a:cubicBezTo>
                <a:cubicBezTo>
                  <a:pt x="3060489" y="3715055"/>
                  <a:pt x="3435782" y="3625195"/>
                  <a:pt x="3763503" y="3820771"/>
                </a:cubicBezTo>
                <a:cubicBezTo>
                  <a:pt x="3573213" y="3910629"/>
                  <a:pt x="3398782" y="3762626"/>
                  <a:pt x="3219063" y="3847199"/>
                </a:cubicBezTo>
                <a:cubicBezTo>
                  <a:pt x="3277208" y="3974060"/>
                  <a:pt x="5909545" y="4756360"/>
                  <a:pt x="6385269" y="4840933"/>
                </a:cubicBezTo>
                <a:cubicBezTo>
                  <a:pt x="7171204" y="4982659"/>
                  <a:pt x="9157515" y="5302348"/>
                  <a:pt x="10285854" y="5471118"/>
                </a:cubicBezTo>
                <a:lnTo>
                  <a:pt x="10423900" y="5491534"/>
                </a:ln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u 1">
            <a:extLst>
              <a:ext uri="{FF2B5EF4-FFF2-40B4-BE49-F238E27FC236}">
                <a16:creationId xmlns:a16="http://schemas.microsoft.com/office/drawing/2014/main" id="{D39346A0-20DE-171B-3B40-C4E12F30C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1225" y="279400"/>
            <a:ext cx="5362576" cy="1892300"/>
          </a:xfrm>
        </p:spPr>
        <p:txBody>
          <a:bodyPr>
            <a:normAutofit/>
          </a:bodyPr>
          <a:lstStyle/>
          <a:p>
            <a:r>
              <a:rPr lang="en-US" sz="3700"/>
              <a:t> Perception of competitiveness of Romanian hunting tourism</a:t>
            </a:r>
            <a:endParaRPr lang="ro-RO" sz="3700"/>
          </a:p>
        </p:txBody>
      </p:sp>
      <p:sp>
        <p:nvSpPr>
          <p:cNvPr id="6" name="CasetăText 5">
            <a:extLst>
              <a:ext uri="{FF2B5EF4-FFF2-40B4-BE49-F238E27FC236}">
                <a16:creationId xmlns:a16="http://schemas.microsoft.com/office/drawing/2014/main" id="{0E4ABB98-D806-C98B-006C-935060D6A20C}"/>
              </a:ext>
            </a:extLst>
          </p:cNvPr>
          <p:cNvSpPr txBox="1"/>
          <p:nvPr/>
        </p:nvSpPr>
        <p:spPr>
          <a:xfrm>
            <a:off x="5863666" y="5136524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 key finding is that 60% of respondents perceive Romanian hunting tourism as less competitive than foreign alternatives, while only 15% consider it fully competitive.</a:t>
            </a:r>
            <a:endParaRPr lang="ro-RO" dirty="0"/>
          </a:p>
        </p:txBody>
      </p:sp>
      <p:graphicFrame>
        <p:nvGraphicFramePr>
          <p:cNvPr id="7" name="Diagramă 6">
            <a:extLst>
              <a:ext uri="{FF2B5EF4-FFF2-40B4-BE49-F238E27FC236}">
                <a16:creationId xmlns:a16="http://schemas.microsoft.com/office/drawing/2014/main" id="{7EB0DB56-A813-0CED-B862-EBF33C3D16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0814833"/>
              </p:ext>
            </p:extLst>
          </p:nvPr>
        </p:nvGraphicFramePr>
        <p:xfrm>
          <a:off x="482320" y="482321"/>
          <a:ext cx="5225143" cy="5918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90622430"/>
      </p:ext>
    </p:extLst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1287</TotalTime>
  <Words>1158</Words>
  <Application>Microsoft Office PowerPoint</Application>
  <PresentationFormat>Widescreen</PresentationFormat>
  <Paragraphs>194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Abadi</vt:lpstr>
      <vt:lpstr>Aptos</vt:lpstr>
      <vt:lpstr>Aptos Display</vt:lpstr>
      <vt:lpstr>Arial</vt:lpstr>
      <vt:lpstr>Calibri</vt:lpstr>
      <vt:lpstr>Times New Roman</vt:lpstr>
      <vt:lpstr>Temă Office</vt:lpstr>
      <vt:lpstr>XIV Traditional Scientific Conference NEW ECONOMY 2026 </vt:lpstr>
      <vt:lpstr>   Why Hunting Tourism Matters</vt:lpstr>
      <vt:lpstr> Research Background and Objectives</vt:lpstr>
      <vt:lpstr>PowerPoint Presentation</vt:lpstr>
      <vt:lpstr>PowerPoint Presentation</vt:lpstr>
      <vt:lpstr>Figure 1. Conceptual model of comparative positioning of destinations</vt:lpstr>
      <vt:lpstr>Table 8:HUNGARY–ROMANIA COMPARATIVE TABLE</vt:lpstr>
      <vt:lpstr>SERVQUAL Assessment of Hunting Tourism in Romania </vt:lpstr>
      <vt:lpstr> Perception of competitiveness of Romanian hunting tourism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BEATA TATAR</dc:creator>
  <cp:lastModifiedBy>Tordai Noemi</cp:lastModifiedBy>
  <cp:revision>66</cp:revision>
  <dcterms:created xsi:type="dcterms:W3CDTF">2026-06-06T13:27:40Z</dcterms:created>
  <dcterms:modified xsi:type="dcterms:W3CDTF">2026-06-08T06:46:47Z</dcterms:modified>
</cp:coreProperties>
</file>